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04" r:id="rId4"/>
    <p:sldId id="305" r:id="rId5"/>
    <p:sldId id="306" r:id="rId6"/>
    <p:sldId id="307" r:id="rId7"/>
    <p:sldId id="308" r:id="rId8"/>
    <p:sldId id="309" r:id="rId9"/>
    <p:sldId id="310" r:id="rId10"/>
    <p:sldId id="315" r:id="rId11"/>
    <p:sldId id="322" r:id="rId12"/>
    <p:sldId id="316" r:id="rId13"/>
    <p:sldId id="317" r:id="rId14"/>
    <p:sldId id="280" r:id="rId15"/>
    <p:sldId id="281" r:id="rId16"/>
    <p:sldId id="321" r:id="rId17"/>
    <p:sldId id="318" r:id="rId18"/>
    <p:sldId id="312" r:id="rId19"/>
    <p:sldId id="323" r:id="rId20"/>
    <p:sldId id="324" r:id="rId21"/>
    <p:sldId id="325" r:id="rId22"/>
    <p:sldId id="326" r:id="rId23"/>
    <p:sldId id="327" r:id="rId24"/>
    <p:sldId id="328" r:id="rId25"/>
    <p:sldId id="351" r:id="rId26"/>
    <p:sldId id="329" r:id="rId27"/>
    <p:sldId id="330" r:id="rId28"/>
    <p:sldId id="331" r:id="rId29"/>
    <p:sldId id="333" r:id="rId30"/>
    <p:sldId id="367" r:id="rId31"/>
    <p:sldId id="332" r:id="rId32"/>
    <p:sldId id="334" r:id="rId33"/>
    <p:sldId id="335" r:id="rId34"/>
    <p:sldId id="337" r:id="rId35"/>
    <p:sldId id="336" r:id="rId36"/>
    <p:sldId id="344" r:id="rId37"/>
    <p:sldId id="339" r:id="rId38"/>
    <p:sldId id="340" r:id="rId39"/>
    <p:sldId id="341" r:id="rId40"/>
    <p:sldId id="342" r:id="rId41"/>
    <p:sldId id="343" r:id="rId42"/>
    <p:sldId id="345" r:id="rId43"/>
    <p:sldId id="346" r:id="rId44"/>
    <p:sldId id="347" r:id="rId45"/>
    <p:sldId id="348" r:id="rId46"/>
    <p:sldId id="349"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52" r:id="rId60"/>
    <p:sldId id="353" r:id="rId61"/>
    <p:sldId id="354" r:id="rId62"/>
    <p:sldId id="355" r:id="rId63"/>
    <p:sldId id="356" r:id="rId64"/>
    <p:sldId id="357" r:id="rId65"/>
    <p:sldId id="359" r:id="rId66"/>
    <p:sldId id="358" r:id="rId67"/>
    <p:sldId id="361" r:id="rId68"/>
    <p:sldId id="360" r:id="rId69"/>
    <p:sldId id="362" r:id="rId70"/>
    <p:sldId id="363" r:id="rId71"/>
    <p:sldId id="364" r:id="rId72"/>
    <p:sldId id="365" r:id="rId73"/>
    <p:sldId id="36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8" d="100"/>
          <a:sy n="88" d="100"/>
        </p:scale>
        <p:origin x="3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6F13-8A3C-53CA-1A9C-7CA19FCB99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9A37F5C-7B59-2EB7-25CB-C876BFF777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52657C-0FCA-0E41-6C0C-FDFA827BA019}"/>
              </a:ext>
            </a:extLst>
          </p:cNvPr>
          <p:cNvSpPr>
            <a:spLocks noGrp="1"/>
          </p:cNvSpPr>
          <p:nvPr>
            <p:ph type="dt" sz="half" idx="10"/>
          </p:nvPr>
        </p:nvSpPr>
        <p:spPr/>
        <p:txBody>
          <a:bodyPr/>
          <a:lstStyle/>
          <a:p>
            <a:fld id="{24B2585F-3E9D-465D-A556-E38FE0D4188D}" type="datetimeFigureOut">
              <a:rPr lang="en-IN" smtClean="0"/>
              <a:t>12-03-2024</a:t>
            </a:fld>
            <a:endParaRPr lang="en-IN"/>
          </a:p>
        </p:txBody>
      </p:sp>
      <p:sp>
        <p:nvSpPr>
          <p:cNvPr id="5" name="Footer Placeholder 4">
            <a:extLst>
              <a:ext uri="{FF2B5EF4-FFF2-40B4-BE49-F238E27FC236}">
                <a16:creationId xmlns:a16="http://schemas.microsoft.com/office/drawing/2014/main" id="{5E27172F-4E10-486C-783F-15F95C842F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478ECC-A409-1EB6-D522-A3E274856BA5}"/>
              </a:ext>
            </a:extLst>
          </p:cNvPr>
          <p:cNvSpPr>
            <a:spLocks noGrp="1"/>
          </p:cNvSpPr>
          <p:nvPr>
            <p:ph type="sldNum" sz="quarter" idx="12"/>
          </p:nvPr>
        </p:nvSpPr>
        <p:spPr/>
        <p:txBody>
          <a:bodyPr/>
          <a:lstStyle/>
          <a:p>
            <a:fld id="{AE99A350-008D-4DA5-A88A-4EE4A3CF514C}" type="slidenum">
              <a:rPr lang="en-IN" smtClean="0"/>
              <a:t>‹#›</a:t>
            </a:fld>
            <a:endParaRPr lang="en-IN"/>
          </a:p>
        </p:txBody>
      </p:sp>
    </p:spTree>
    <p:extLst>
      <p:ext uri="{BB962C8B-B14F-4D97-AF65-F5344CB8AC3E}">
        <p14:creationId xmlns:p14="http://schemas.microsoft.com/office/powerpoint/2010/main" val="3811186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C7C5-DCAC-9D1E-A292-F8F0C527EC2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CB9281-F2DF-89BC-F351-27AD7F3B87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3C9241-2DFF-32C0-5A41-5C04230696C1}"/>
              </a:ext>
            </a:extLst>
          </p:cNvPr>
          <p:cNvSpPr>
            <a:spLocks noGrp="1"/>
          </p:cNvSpPr>
          <p:nvPr>
            <p:ph type="dt" sz="half" idx="10"/>
          </p:nvPr>
        </p:nvSpPr>
        <p:spPr/>
        <p:txBody>
          <a:bodyPr/>
          <a:lstStyle/>
          <a:p>
            <a:fld id="{24B2585F-3E9D-465D-A556-E38FE0D4188D}" type="datetimeFigureOut">
              <a:rPr lang="en-IN" smtClean="0"/>
              <a:t>12-03-2024</a:t>
            </a:fld>
            <a:endParaRPr lang="en-IN"/>
          </a:p>
        </p:txBody>
      </p:sp>
      <p:sp>
        <p:nvSpPr>
          <p:cNvPr id="5" name="Footer Placeholder 4">
            <a:extLst>
              <a:ext uri="{FF2B5EF4-FFF2-40B4-BE49-F238E27FC236}">
                <a16:creationId xmlns:a16="http://schemas.microsoft.com/office/drawing/2014/main" id="{B95ED942-79BB-42F5-05BD-4749C26738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2B36F1-DB82-C134-AC56-C24D08E5AF5B}"/>
              </a:ext>
            </a:extLst>
          </p:cNvPr>
          <p:cNvSpPr>
            <a:spLocks noGrp="1"/>
          </p:cNvSpPr>
          <p:nvPr>
            <p:ph type="sldNum" sz="quarter" idx="12"/>
          </p:nvPr>
        </p:nvSpPr>
        <p:spPr/>
        <p:txBody>
          <a:bodyPr/>
          <a:lstStyle/>
          <a:p>
            <a:fld id="{AE99A350-008D-4DA5-A88A-4EE4A3CF514C}" type="slidenum">
              <a:rPr lang="en-IN" smtClean="0"/>
              <a:t>‹#›</a:t>
            </a:fld>
            <a:endParaRPr lang="en-IN"/>
          </a:p>
        </p:txBody>
      </p:sp>
    </p:spTree>
    <p:extLst>
      <p:ext uri="{BB962C8B-B14F-4D97-AF65-F5344CB8AC3E}">
        <p14:creationId xmlns:p14="http://schemas.microsoft.com/office/powerpoint/2010/main" val="1054355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6972B0-9CA5-6B67-E4F1-353CDCE4BF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DC11EC-382D-8EE5-1306-494846E8E9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7770BB-BE41-A642-7470-563A7AFAC756}"/>
              </a:ext>
            </a:extLst>
          </p:cNvPr>
          <p:cNvSpPr>
            <a:spLocks noGrp="1"/>
          </p:cNvSpPr>
          <p:nvPr>
            <p:ph type="dt" sz="half" idx="10"/>
          </p:nvPr>
        </p:nvSpPr>
        <p:spPr/>
        <p:txBody>
          <a:bodyPr/>
          <a:lstStyle/>
          <a:p>
            <a:fld id="{24B2585F-3E9D-465D-A556-E38FE0D4188D}" type="datetimeFigureOut">
              <a:rPr lang="en-IN" smtClean="0"/>
              <a:t>12-03-2024</a:t>
            </a:fld>
            <a:endParaRPr lang="en-IN"/>
          </a:p>
        </p:txBody>
      </p:sp>
      <p:sp>
        <p:nvSpPr>
          <p:cNvPr id="5" name="Footer Placeholder 4">
            <a:extLst>
              <a:ext uri="{FF2B5EF4-FFF2-40B4-BE49-F238E27FC236}">
                <a16:creationId xmlns:a16="http://schemas.microsoft.com/office/drawing/2014/main" id="{FA05BEB5-8685-6693-300B-F701EF8F22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5A9CB6-B167-DE45-6EDC-168819086941}"/>
              </a:ext>
            </a:extLst>
          </p:cNvPr>
          <p:cNvSpPr>
            <a:spLocks noGrp="1"/>
          </p:cNvSpPr>
          <p:nvPr>
            <p:ph type="sldNum" sz="quarter" idx="12"/>
          </p:nvPr>
        </p:nvSpPr>
        <p:spPr/>
        <p:txBody>
          <a:bodyPr/>
          <a:lstStyle/>
          <a:p>
            <a:fld id="{AE99A350-008D-4DA5-A88A-4EE4A3CF514C}" type="slidenum">
              <a:rPr lang="en-IN" smtClean="0"/>
              <a:t>‹#›</a:t>
            </a:fld>
            <a:endParaRPr lang="en-IN"/>
          </a:p>
        </p:txBody>
      </p:sp>
    </p:spTree>
    <p:extLst>
      <p:ext uri="{BB962C8B-B14F-4D97-AF65-F5344CB8AC3E}">
        <p14:creationId xmlns:p14="http://schemas.microsoft.com/office/powerpoint/2010/main" val="565779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9AD8-0DC6-CBEB-8F8B-DC399B3702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D957D7-B609-8F86-BF9D-E49CBF0AB4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4C54EA-9398-AFA2-4A40-533AEFD3B4FD}"/>
              </a:ext>
            </a:extLst>
          </p:cNvPr>
          <p:cNvSpPr>
            <a:spLocks noGrp="1"/>
          </p:cNvSpPr>
          <p:nvPr>
            <p:ph type="dt" sz="half" idx="10"/>
          </p:nvPr>
        </p:nvSpPr>
        <p:spPr/>
        <p:txBody>
          <a:bodyPr/>
          <a:lstStyle/>
          <a:p>
            <a:fld id="{24B2585F-3E9D-465D-A556-E38FE0D4188D}" type="datetimeFigureOut">
              <a:rPr lang="en-IN" smtClean="0"/>
              <a:t>12-03-2024</a:t>
            </a:fld>
            <a:endParaRPr lang="en-IN"/>
          </a:p>
        </p:txBody>
      </p:sp>
      <p:sp>
        <p:nvSpPr>
          <p:cNvPr id="5" name="Footer Placeholder 4">
            <a:extLst>
              <a:ext uri="{FF2B5EF4-FFF2-40B4-BE49-F238E27FC236}">
                <a16:creationId xmlns:a16="http://schemas.microsoft.com/office/drawing/2014/main" id="{959DDACD-8CC5-3C98-5CE9-3E1ADF3EB6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FF0FDB-5B6C-0C81-7BCC-2418AA39977F}"/>
              </a:ext>
            </a:extLst>
          </p:cNvPr>
          <p:cNvSpPr>
            <a:spLocks noGrp="1"/>
          </p:cNvSpPr>
          <p:nvPr>
            <p:ph type="sldNum" sz="quarter" idx="12"/>
          </p:nvPr>
        </p:nvSpPr>
        <p:spPr/>
        <p:txBody>
          <a:bodyPr/>
          <a:lstStyle/>
          <a:p>
            <a:fld id="{AE99A350-008D-4DA5-A88A-4EE4A3CF514C}" type="slidenum">
              <a:rPr lang="en-IN" smtClean="0"/>
              <a:t>‹#›</a:t>
            </a:fld>
            <a:endParaRPr lang="en-IN"/>
          </a:p>
        </p:txBody>
      </p:sp>
    </p:spTree>
    <p:extLst>
      <p:ext uri="{BB962C8B-B14F-4D97-AF65-F5344CB8AC3E}">
        <p14:creationId xmlns:p14="http://schemas.microsoft.com/office/powerpoint/2010/main" val="204544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56E8-F531-3689-33C0-7BDDB301C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433103B-DDBB-05CF-AB19-DF95E624D9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A884B6-83A2-B5B8-6ABD-21B4D288B8DC}"/>
              </a:ext>
            </a:extLst>
          </p:cNvPr>
          <p:cNvSpPr>
            <a:spLocks noGrp="1"/>
          </p:cNvSpPr>
          <p:nvPr>
            <p:ph type="dt" sz="half" idx="10"/>
          </p:nvPr>
        </p:nvSpPr>
        <p:spPr/>
        <p:txBody>
          <a:bodyPr/>
          <a:lstStyle/>
          <a:p>
            <a:fld id="{24B2585F-3E9D-465D-A556-E38FE0D4188D}" type="datetimeFigureOut">
              <a:rPr lang="en-IN" smtClean="0"/>
              <a:t>12-03-2024</a:t>
            </a:fld>
            <a:endParaRPr lang="en-IN"/>
          </a:p>
        </p:txBody>
      </p:sp>
      <p:sp>
        <p:nvSpPr>
          <p:cNvPr id="5" name="Footer Placeholder 4">
            <a:extLst>
              <a:ext uri="{FF2B5EF4-FFF2-40B4-BE49-F238E27FC236}">
                <a16:creationId xmlns:a16="http://schemas.microsoft.com/office/drawing/2014/main" id="{1E51B21F-9BA0-F60D-B2BF-E1C28D92D7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D62059-93AC-923A-8191-4C6055C0E682}"/>
              </a:ext>
            </a:extLst>
          </p:cNvPr>
          <p:cNvSpPr>
            <a:spLocks noGrp="1"/>
          </p:cNvSpPr>
          <p:nvPr>
            <p:ph type="sldNum" sz="quarter" idx="12"/>
          </p:nvPr>
        </p:nvSpPr>
        <p:spPr/>
        <p:txBody>
          <a:bodyPr/>
          <a:lstStyle/>
          <a:p>
            <a:fld id="{AE99A350-008D-4DA5-A88A-4EE4A3CF514C}" type="slidenum">
              <a:rPr lang="en-IN" smtClean="0"/>
              <a:t>‹#›</a:t>
            </a:fld>
            <a:endParaRPr lang="en-IN"/>
          </a:p>
        </p:txBody>
      </p:sp>
    </p:spTree>
    <p:extLst>
      <p:ext uri="{BB962C8B-B14F-4D97-AF65-F5344CB8AC3E}">
        <p14:creationId xmlns:p14="http://schemas.microsoft.com/office/powerpoint/2010/main" val="278620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C6BEB-1D67-B757-BBD6-EA7F5AA894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46AD556-5793-F6DA-456F-989655FC2E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2E4548-7834-94E7-0D9F-125E70F0D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F5CA9C-2A02-1AC6-4863-F7D8AF2D649A}"/>
              </a:ext>
            </a:extLst>
          </p:cNvPr>
          <p:cNvSpPr>
            <a:spLocks noGrp="1"/>
          </p:cNvSpPr>
          <p:nvPr>
            <p:ph type="dt" sz="half" idx="10"/>
          </p:nvPr>
        </p:nvSpPr>
        <p:spPr/>
        <p:txBody>
          <a:bodyPr/>
          <a:lstStyle/>
          <a:p>
            <a:fld id="{24B2585F-3E9D-465D-A556-E38FE0D4188D}" type="datetimeFigureOut">
              <a:rPr lang="en-IN" smtClean="0"/>
              <a:t>12-03-2024</a:t>
            </a:fld>
            <a:endParaRPr lang="en-IN"/>
          </a:p>
        </p:txBody>
      </p:sp>
      <p:sp>
        <p:nvSpPr>
          <p:cNvPr id="6" name="Footer Placeholder 5">
            <a:extLst>
              <a:ext uri="{FF2B5EF4-FFF2-40B4-BE49-F238E27FC236}">
                <a16:creationId xmlns:a16="http://schemas.microsoft.com/office/drawing/2014/main" id="{5DA148BB-F45C-5CAB-7B24-408E336CDF6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88CD0C-3542-87DC-9B3E-61FA5215C9B8}"/>
              </a:ext>
            </a:extLst>
          </p:cNvPr>
          <p:cNvSpPr>
            <a:spLocks noGrp="1"/>
          </p:cNvSpPr>
          <p:nvPr>
            <p:ph type="sldNum" sz="quarter" idx="12"/>
          </p:nvPr>
        </p:nvSpPr>
        <p:spPr/>
        <p:txBody>
          <a:bodyPr/>
          <a:lstStyle/>
          <a:p>
            <a:fld id="{AE99A350-008D-4DA5-A88A-4EE4A3CF514C}" type="slidenum">
              <a:rPr lang="en-IN" smtClean="0"/>
              <a:t>‹#›</a:t>
            </a:fld>
            <a:endParaRPr lang="en-IN"/>
          </a:p>
        </p:txBody>
      </p:sp>
    </p:spTree>
    <p:extLst>
      <p:ext uri="{BB962C8B-B14F-4D97-AF65-F5344CB8AC3E}">
        <p14:creationId xmlns:p14="http://schemas.microsoft.com/office/powerpoint/2010/main" val="1293673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E8233-5D1A-B435-D737-6AAB6F628E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E5935C-75EA-122E-5C31-C314948CA2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346259-ACAC-B62B-9B87-424A710708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D85951-6A75-E20F-FF3C-DC5687933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2534BA-13EE-42CB-CCA6-F60523CFF3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41DAF0-AF67-60AD-BB6D-68A374FB68A5}"/>
              </a:ext>
            </a:extLst>
          </p:cNvPr>
          <p:cNvSpPr>
            <a:spLocks noGrp="1"/>
          </p:cNvSpPr>
          <p:nvPr>
            <p:ph type="dt" sz="half" idx="10"/>
          </p:nvPr>
        </p:nvSpPr>
        <p:spPr/>
        <p:txBody>
          <a:bodyPr/>
          <a:lstStyle/>
          <a:p>
            <a:fld id="{24B2585F-3E9D-465D-A556-E38FE0D4188D}" type="datetimeFigureOut">
              <a:rPr lang="en-IN" smtClean="0"/>
              <a:t>12-03-2024</a:t>
            </a:fld>
            <a:endParaRPr lang="en-IN"/>
          </a:p>
        </p:txBody>
      </p:sp>
      <p:sp>
        <p:nvSpPr>
          <p:cNvPr id="8" name="Footer Placeholder 7">
            <a:extLst>
              <a:ext uri="{FF2B5EF4-FFF2-40B4-BE49-F238E27FC236}">
                <a16:creationId xmlns:a16="http://schemas.microsoft.com/office/drawing/2014/main" id="{97F08B65-E53A-D523-42FA-9A0F18B150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22D275-0F66-7BD6-99DB-8F86A8F218C5}"/>
              </a:ext>
            </a:extLst>
          </p:cNvPr>
          <p:cNvSpPr>
            <a:spLocks noGrp="1"/>
          </p:cNvSpPr>
          <p:nvPr>
            <p:ph type="sldNum" sz="quarter" idx="12"/>
          </p:nvPr>
        </p:nvSpPr>
        <p:spPr/>
        <p:txBody>
          <a:bodyPr/>
          <a:lstStyle/>
          <a:p>
            <a:fld id="{AE99A350-008D-4DA5-A88A-4EE4A3CF514C}" type="slidenum">
              <a:rPr lang="en-IN" smtClean="0"/>
              <a:t>‹#›</a:t>
            </a:fld>
            <a:endParaRPr lang="en-IN"/>
          </a:p>
        </p:txBody>
      </p:sp>
    </p:spTree>
    <p:extLst>
      <p:ext uri="{BB962C8B-B14F-4D97-AF65-F5344CB8AC3E}">
        <p14:creationId xmlns:p14="http://schemas.microsoft.com/office/powerpoint/2010/main" val="3844120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C36E-894B-ECB5-DDED-B2AC748A54C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951D18A-D30A-86A2-F8B3-BCD3ACFBA291}"/>
              </a:ext>
            </a:extLst>
          </p:cNvPr>
          <p:cNvSpPr>
            <a:spLocks noGrp="1"/>
          </p:cNvSpPr>
          <p:nvPr>
            <p:ph type="dt" sz="half" idx="10"/>
          </p:nvPr>
        </p:nvSpPr>
        <p:spPr/>
        <p:txBody>
          <a:bodyPr/>
          <a:lstStyle/>
          <a:p>
            <a:fld id="{24B2585F-3E9D-465D-A556-E38FE0D4188D}" type="datetimeFigureOut">
              <a:rPr lang="en-IN" smtClean="0"/>
              <a:t>12-03-2024</a:t>
            </a:fld>
            <a:endParaRPr lang="en-IN"/>
          </a:p>
        </p:txBody>
      </p:sp>
      <p:sp>
        <p:nvSpPr>
          <p:cNvPr id="4" name="Footer Placeholder 3">
            <a:extLst>
              <a:ext uri="{FF2B5EF4-FFF2-40B4-BE49-F238E27FC236}">
                <a16:creationId xmlns:a16="http://schemas.microsoft.com/office/drawing/2014/main" id="{DB24975D-88AC-2EAE-DA28-C5850A555A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DBC166-1B91-7FA1-1F87-7142AE7A2565}"/>
              </a:ext>
            </a:extLst>
          </p:cNvPr>
          <p:cNvSpPr>
            <a:spLocks noGrp="1"/>
          </p:cNvSpPr>
          <p:nvPr>
            <p:ph type="sldNum" sz="quarter" idx="12"/>
          </p:nvPr>
        </p:nvSpPr>
        <p:spPr/>
        <p:txBody>
          <a:bodyPr/>
          <a:lstStyle/>
          <a:p>
            <a:fld id="{AE99A350-008D-4DA5-A88A-4EE4A3CF514C}" type="slidenum">
              <a:rPr lang="en-IN" smtClean="0"/>
              <a:t>‹#›</a:t>
            </a:fld>
            <a:endParaRPr lang="en-IN"/>
          </a:p>
        </p:txBody>
      </p:sp>
    </p:spTree>
    <p:extLst>
      <p:ext uri="{BB962C8B-B14F-4D97-AF65-F5344CB8AC3E}">
        <p14:creationId xmlns:p14="http://schemas.microsoft.com/office/powerpoint/2010/main" val="4020064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1DDD4-C389-6604-6DDB-2D2DA294B47F}"/>
              </a:ext>
            </a:extLst>
          </p:cNvPr>
          <p:cNvSpPr>
            <a:spLocks noGrp="1"/>
          </p:cNvSpPr>
          <p:nvPr>
            <p:ph type="dt" sz="half" idx="10"/>
          </p:nvPr>
        </p:nvSpPr>
        <p:spPr/>
        <p:txBody>
          <a:bodyPr/>
          <a:lstStyle/>
          <a:p>
            <a:fld id="{24B2585F-3E9D-465D-A556-E38FE0D4188D}" type="datetimeFigureOut">
              <a:rPr lang="en-IN" smtClean="0"/>
              <a:t>12-03-2024</a:t>
            </a:fld>
            <a:endParaRPr lang="en-IN"/>
          </a:p>
        </p:txBody>
      </p:sp>
      <p:sp>
        <p:nvSpPr>
          <p:cNvPr id="3" name="Footer Placeholder 2">
            <a:extLst>
              <a:ext uri="{FF2B5EF4-FFF2-40B4-BE49-F238E27FC236}">
                <a16:creationId xmlns:a16="http://schemas.microsoft.com/office/drawing/2014/main" id="{33AA0BB5-E38F-0DF9-ED99-D211B6AE23D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3E9BC8C-2D1C-FD0F-A9A8-37BA3183EBBA}"/>
              </a:ext>
            </a:extLst>
          </p:cNvPr>
          <p:cNvSpPr>
            <a:spLocks noGrp="1"/>
          </p:cNvSpPr>
          <p:nvPr>
            <p:ph type="sldNum" sz="quarter" idx="12"/>
          </p:nvPr>
        </p:nvSpPr>
        <p:spPr/>
        <p:txBody>
          <a:bodyPr/>
          <a:lstStyle/>
          <a:p>
            <a:fld id="{AE99A350-008D-4DA5-A88A-4EE4A3CF514C}" type="slidenum">
              <a:rPr lang="en-IN" smtClean="0"/>
              <a:t>‹#›</a:t>
            </a:fld>
            <a:endParaRPr lang="en-IN"/>
          </a:p>
        </p:txBody>
      </p:sp>
    </p:spTree>
    <p:extLst>
      <p:ext uri="{BB962C8B-B14F-4D97-AF65-F5344CB8AC3E}">
        <p14:creationId xmlns:p14="http://schemas.microsoft.com/office/powerpoint/2010/main" val="1732021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1AA-94AC-C023-B4BE-5833344AF1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514843D-7255-30DF-CA62-03C46C47E7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F88357F-70C9-C6E7-5702-D1978DA7A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545E29-88D5-E5F2-5076-802E98A00312}"/>
              </a:ext>
            </a:extLst>
          </p:cNvPr>
          <p:cNvSpPr>
            <a:spLocks noGrp="1"/>
          </p:cNvSpPr>
          <p:nvPr>
            <p:ph type="dt" sz="half" idx="10"/>
          </p:nvPr>
        </p:nvSpPr>
        <p:spPr/>
        <p:txBody>
          <a:bodyPr/>
          <a:lstStyle/>
          <a:p>
            <a:fld id="{24B2585F-3E9D-465D-A556-E38FE0D4188D}" type="datetimeFigureOut">
              <a:rPr lang="en-IN" smtClean="0"/>
              <a:t>12-03-2024</a:t>
            </a:fld>
            <a:endParaRPr lang="en-IN"/>
          </a:p>
        </p:txBody>
      </p:sp>
      <p:sp>
        <p:nvSpPr>
          <p:cNvPr id="6" name="Footer Placeholder 5">
            <a:extLst>
              <a:ext uri="{FF2B5EF4-FFF2-40B4-BE49-F238E27FC236}">
                <a16:creationId xmlns:a16="http://schemas.microsoft.com/office/drawing/2014/main" id="{384C1DCB-EEB9-A728-F395-7F85C0BBA4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1FD835-D3FA-9FF8-E367-19DDFEDDC5A9}"/>
              </a:ext>
            </a:extLst>
          </p:cNvPr>
          <p:cNvSpPr>
            <a:spLocks noGrp="1"/>
          </p:cNvSpPr>
          <p:nvPr>
            <p:ph type="sldNum" sz="quarter" idx="12"/>
          </p:nvPr>
        </p:nvSpPr>
        <p:spPr/>
        <p:txBody>
          <a:bodyPr/>
          <a:lstStyle/>
          <a:p>
            <a:fld id="{AE99A350-008D-4DA5-A88A-4EE4A3CF514C}" type="slidenum">
              <a:rPr lang="en-IN" smtClean="0"/>
              <a:t>‹#›</a:t>
            </a:fld>
            <a:endParaRPr lang="en-IN"/>
          </a:p>
        </p:txBody>
      </p:sp>
    </p:spTree>
    <p:extLst>
      <p:ext uri="{BB962C8B-B14F-4D97-AF65-F5344CB8AC3E}">
        <p14:creationId xmlns:p14="http://schemas.microsoft.com/office/powerpoint/2010/main" val="3960597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A85BB-D828-F242-412F-E5196A6606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474D837-AD0E-1CAD-B9BE-7BC593C64A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70D62A7-2DF7-2574-A1DA-00CF7F78B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6FBB9-804E-A7AA-52B3-C8B32C5C92B0}"/>
              </a:ext>
            </a:extLst>
          </p:cNvPr>
          <p:cNvSpPr>
            <a:spLocks noGrp="1"/>
          </p:cNvSpPr>
          <p:nvPr>
            <p:ph type="dt" sz="half" idx="10"/>
          </p:nvPr>
        </p:nvSpPr>
        <p:spPr/>
        <p:txBody>
          <a:bodyPr/>
          <a:lstStyle/>
          <a:p>
            <a:fld id="{24B2585F-3E9D-465D-A556-E38FE0D4188D}" type="datetimeFigureOut">
              <a:rPr lang="en-IN" smtClean="0"/>
              <a:t>12-03-2024</a:t>
            </a:fld>
            <a:endParaRPr lang="en-IN"/>
          </a:p>
        </p:txBody>
      </p:sp>
      <p:sp>
        <p:nvSpPr>
          <p:cNvPr id="6" name="Footer Placeholder 5">
            <a:extLst>
              <a:ext uri="{FF2B5EF4-FFF2-40B4-BE49-F238E27FC236}">
                <a16:creationId xmlns:a16="http://schemas.microsoft.com/office/drawing/2014/main" id="{3321F35F-88E9-FF8B-2C70-497FE15BA3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D91E45-F4BF-75BD-D30D-A4FC056693ED}"/>
              </a:ext>
            </a:extLst>
          </p:cNvPr>
          <p:cNvSpPr>
            <a:spLocks noGrp="1"/>
          </p:cNvSpPr>
          <p:nvPr>
            <p:ph type="sldNum" sz="quarter" idx="12"/>
          </p:nvPr>
        </p:nvSpPr>
        <p:spPr/>
        <p:txBody>
          <a:bodyPr/>
          <a:lstStyle/>
          <a:p>
            <a:fld id="{AE99A350-008D-4DA5-A88A-4EE4A3CF514C}" type="slidenum">
              <a:rPr lang="en-IN" smtClean="0"/>
              <a:t>‹#›</a:t>
            </a:fld>
            <a:endParaRPr lang="en-IN"/>
          </a:p>
        </p:txBody>
      </p:sp>
    </p:spTree>
    <p:extLst>
      <p:ext uri="{BB962C8B-B14F-4D97-AF65-F5344CB8AC3E}">
        <p14:creationId xmlns:p14="http://schemas.microsoft.com/office/powerpoint/2010/main" val="3019446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E6A9C2-23CE-F1E3-53F5-237D3B151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FC77EF-8E3B-172D-E608-0DC9D49363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CF189-BC52-0D93-81E6-2D163818DF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B2585F-3E9D-465D-A556-E38FE0D4188D}" type="datetimeFigureOut">
              <a:rPr lang="en-IN" smtClean="0"/>
              <a:t>12-03-2024</a:t>
            </a:fld>
            <a:endParaRPr lang="en-IN"/>
          </a:p>
        </p:txBody>
      </p:sp>
      <p:sp>
        <p:nvSpPr>
          <p:cNvPr id="5" name="Footer Placeholder 4">
            <a:extLst>
              <a:ext uri="{FF2B5EF4-FFF2-40B4-BE49-F238E27FC236}">
                <a16:creationId xmlns:a16="http://schemas.microsoft.com/office/drawing/2014/main" id="{5FB34D67-F27F-8CE1-A3CD-62C5746B1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6AFCE54-3480-EF61-D034-888E6E4E30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99A350-008D-4DA5-A88A-4EE4A3CF514C}" type="slidenum">
              <a:rPr lang="en-IN" smtClean="0"/>
              <a:t>‹#›</a:t>
            </a:fld>
            <a:endParaRPr lang="en-IN"/>
          </a:p>
        </p:txBody>
      </p:sp>
    </p:spTree>
    <p:extLst>
      <p:ext uri="{BB962C8B-B14F-4D97-AF65-F5344CB8AC3E}">
        <p14:creationId xmlns:p14="http://schemas.microsoft.com/office/powerpoint/2010/main" val="2540931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sqlitebrowser.org/d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6C08E-DBFB-C7A7-9563-DDC01C507290}"/>
              </a:ext>
            </a:extLst>
          </p:cNvPr>
          <p:cNvSpPr>
            <a:spLocks noGrp="1"/>
          </p:cNvSpPr>
          <p:nvPr>
            <p:ph type="ctrTitle"/>
          </p:nvPr>
        </p:nvSpPr>
        <p:spPr/>
        <p:txBody>
          <a:bodyPr/>
          <a:lstStyle/>
          <a:p>
            <a:r>
              <a:rPr lang="en-IN" dirty="0"/>
              <a:t>Database connectivity in Django</a:t>
            </a:r>
          </a:p>
        </p:txBody>
      </p:sp>
      <p:sp>
        <p:nvSpPr>
          <p:cNvPr id="3" name="Subtitle 2">
            <a:extLst>
              <a:ext uri="{FF2B5EF4-FFF2-40B4-BE49-F238E27FC236}">
                <a16:creationId xmlns:a16="http://schemas.microsoft.com/office/drawing/2014/main" id="{90CC162C-279D-06DE-B56A-7C392297B312}"/>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481967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8CF0-957F-95AB-DB77-0636C7F98C41}"/>
              </a:ext>
            </a:extLst>
          </p:cNvPr>
          <p:cNvSpPr>
            <a:spLocks noGrp="1"/>
          </p:cNvSpPr>
          <p:nvPr>
            <p:ph type="title"/>
          </p:nvPr>
        </p:nvSpPr>
        <p:spPr/>
        <p:txBody>
          <a:bodyPr/>
          <a:lstStyle/>
          <a:p>
            <a:pPr algn="ctr"/>
            <a:r>
              <a:rPr lang="en-IN" b="0" i="0" dirty="0">
                <a:solidFill>
                  <a:srgbClr val="444444"/>
                </a:solidFill>
                <a:effectLst/>
                <a:latin typeface="Georgia" panose="02040502050405020303" pitchFamily="18" charset="0"/>
              </a:rPr>
              <a:t>DATABASES Dictionary Indexes</a:t>
            </a:r>
            <a:br>
              <a:rPr lang="en-IN"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A7F881EA-88C2-0099-57F8-1C5B0EFF756C}"/>
              </a:ext>
            </a:extLst>
          </p:cNvPr>
          <p:cNvSpPr>
            <a:spLocks noGrp="1"/>
          </p:cNvSpPr>
          <p:nvPr>
            <p:ph idx="1"/>
          </p:nvPr>
        </p:nvSpPr>
        <p:spPr>
          <a:xfrm>
            <a:off x="742407" y="1268413"/>
            <a:ext cx="11045894" cy="4351338"/>
          </a:xfrm>
        </p:spPr>
        <p:txBody>
          <a:bodyPr/>
          <a:lstStyle/>
          <a:p>
            <a:pPr marL="0" indent="0">
              <a:buNone/>
            </a:pPr>
            <a:r>
              <a:rPr lang="en-US" b="0" i="0" dirty="0">
                <a:solidFill>
                  <a:srgbClr val="444444"/>
                </a:solidFill>
                <a:effectLst/>
                <a:latin typeface="Georgia" panose="02040502050405020303" pitchFamily="18" charset="0"/>
              </a:rPr>
              <a:t>To begin, find this section in the settings.py file of our web</a:t>
            </a:r>
          </a:p>
          <a:p>
            <a:pPr marL="0" indent="0">
              <a:buNone/>
            </a:pPr>
            <a:r>
              <a:rPr lang="en-US" b="0" i="0" dirty="0">
                <a:solidFill>
                  <a:srgbClr val="444444"/>
                </a:solidFill>
                <a:effectLst/>
                <a:latin typeface="Georgia" panose="02040502050405020303" pitchFamily="18" charset="0"/>
              </a:rPr>
              <a:t> application/project.</a:t>
            </a:r>
            <a:endParaRPr lang="en-IN" dirty="0">
              <a:solidFill>
                <a:srgbClr val="444444"/>
              </a:solidFill>
              <a:latin typeface="Georgia" panose="02040502050405020303" pitchFamily="18" charset="0"/>
            </a:endParaRPr>
          </a:p>
          <a:p>
            <a:pPr marL="0" indent="0">
              <a:buNone/>
            </a:pPr>
            <a:endParaRPr lang="en-IN" dirty="0"/>
          </a:p>
        </p:txBody>
      </p:sp>
      <p:pic>
        <p:nvPicPr>
          <p:cNvPr id="2050" name="Picture 2" descr="Database Dictonary Indexes">
            <a:extLst>
              <a:ext uri="{FF2B5EF4-FFF2-40B4-BE49-F238E27FC236}">
                <a16:creationId xmlns:a16="http://schemas.microsoft.com/office/drawing/2014/main" id="{1EFAA918-9939-AC1C-1177-2EE60F7C5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972" y="2262982"/>
            <a:ext cx="8123871"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94109C-B5E6-4F34-8AA6-74FA38CE9104}"/>
              </a:ext>
            </a:extLst>
          </p:cNvPr>
          <p:cNvSpPr txBox="1"/>
          <p:nvPr/>
        </p:nvSpPr>
        <p:spPr>
          <a:xfrm>
            <a:off x="742407" y="5197476"/>
            <a:ext cx="10515600" cy="369332"/>
          </a:xfrm>
          <a:prstGeom prst="rect">
            <a:avLst/>
          </a:prstGeom>
          <a:noFill/>
        </p:spPr>
        <p:txBody>
          <a:bodyPr wrap="square">
            <a:spAutoFit/>
          </a:bodyPr>
          <a:lstStyle/>
          <a:p>
            <a:r>
              <a:rPr lang="en-US" b="0" i="0" dirty="0">
                <a:solidFill>
                  <a:srgbClr val="444444"/>
                </a:solidFill>
                <a:effectLst/>
                <a:latin typeface="Georgia" panose="02040502050405020303" pitchFamily="18" charset="0"/>
              </a:rPr>
              <a:t>This segment contains information about the database connection.</a:t>
            </a:r>
            <a:endParaRPr lang="en-IN" dirty="0"/>
          </a:p>
        </p:txBody>
      </p:sp>
    </p:spTree>
    <p:extLst>
      <p:ext uri="{BB962C8B-B14F-4D97-AF65-F5344CB8AC3E}">
        <p14:creationId xmlns:p14="http://schemas.microsoft.com/office/powerpoint/2010/main" val="2125458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D86E-05A7-8F25-E4EC-0FEE37C9A5F1}"/>
              </a:ext>
            </a:extLst>
          </p:cNvPr>
          <p:cNvSpPr>
            <a:spLocks noGrp="1"/>
          </p:cNvSpPr>
          <p:nvPr>
            <p:ph type="title"/>
          </p:nvPr>
        </p:nvSpPr>
        <p:spPr/>
        <p:txBody>
          <a:bodyPr/>
          <a:lstStyle/>
          <a:p>
            <a:pPr algn="ctr"/>
            <a:r>
              <a:rPr lang="en-IN" dirty="0"/>
              <a:t>Database Connectivity </a:t>
            </a:r>
            <a:br>
              <a:rPr lang="en-IN" dirty="0"/>
            </a:br>
            <a:r>
              <a:rPr lang="en-IN" dirty="0"/>
              <a:t>MVT Model</a:t>
            </a:r>
          </a:p>
        </p:txBody>
      </p:sp>
      <p:pic>
        <p:nvPicPr>
          <p:cNvPr id="5" name="Content Placeholder 4">
            <a:extLst>
              <a:ext uri="{FF2B5EF4-FFF2-40B4-BE49-F238E27FC236}">
                <a16:creationId xmlns:a16="http://schemas.microsoft.com/office/drawing/2014/main" id="{1FB7497C-E825-8B59-8E0A-34CD73265346}"/>
              </a:ext>
            </a:extLst>
          </p:cNvPr>
          <p:cNvPicPr>
            <a:picLocks noGrp="1" noChangeAspect="1"/>
          </p:cNvPicPr>
          <p:nvPr>
            <p:ph idx="1"/>
          </p:nvPr>
        </p:nvPicPr>
        <p:blipFill>
          <a:blip r:embed="rId2"/>
          <a:stretch>
            <a:fillRect/>
          </a:stretch>
        </p:blipFill>
        <p:spPr>
          <a:xfrm>
            <a:off x="838200" y="2333274"/>
            <a:ext cx="10515600" cy="3336040"/>
          </a:xfrm>
        </p:spPr>
      </p:pic>
    </p:spTree>
    <p:extLst>
      <p:ext uri="{BB962C8B-B14F-4D97-AF65-F5344CB8AC3E}">
        <p14:creationId xmlns:p14="http://schemas.microsoft.com/office/powerpoint/2010/main" val="4255475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8CF0-957F-95AB-DB77-0636C7F98C41}"/>
              </a:ext>
            </a:extLst>
          </p:cNvPr>
          <p:cNvSpPr>
            <a:spLocks noGrp="1"/>
          </p:cNvSpPr>
          <p:nvPr>
            <p:ph type="title"/>
          </p:nvPr>
        </p:nvSpPr>
        <p:spPr/>
        <p:txBody>
          <a:bodyPr/>
          <a:lstStyle/>
          <a:p>
            <a:pPr algn="ctr"/>
            <a:r>
              <a:rPr lang="en-US" b="0" i="0" dirty="0">
                <a:solidFill>
                  <a:srgbClr val="444444"/>
                </a:solidFill>
                <a:effectLst/>
                <a:latin typeface="Georgia" panose="02040502050405020303" pitchFamily="18" charset="0"/>
              </a:rPr>
              <a:t>DATABASES</a:t>
            </a:r>
            <a:endParaRPr lang="en-IN" b="1" dirty="0"/>
          </a:p>
        </p:txBody>
      </p:sp>
      <p:sp>
        <p:nvSpPr>
          <p:cNvPr id="3" name="Content Placeholder 2">
            <a:extLst>
              <a:ext uri="{FF2B5EF4-FFF2-40B4-BE49-F238E27FC236}">
                <a16:creationId xmlns:a16="http://schemas.microsoft.com/office/drawing/2014/main" id="{A7F881EA-88C2-0099-57F8-1C5B0EFF756C}"/>
              </a:ext>
            </a:extLst>
          </p:cNvPr>
          <p:cNvSpPr>
            <a:spLocks noGrp="1"/>
          </p:cNvSpPr>
          <p:nvPr>
            <p:ph idx="1"/>
          </p:nvPr>
        </p:nvSpPr>
        <p:spPr/>
        <p:txBody>
          <a:bodyPr>
            <a:normAutofit/>
          </a:bodyPr>
          <a:lstStyle/>
          <a:p>
            <a:pPr algn="l" fontAlgn="base"/>
            <a:r>
              <a:rPr lang="en-US" b="0" i="0" dirty="0">
                <a:solidFill>
                  <a:srgbClr val="444444"/>
                </a:solidFill>
                <a:effectLst/>
                <a:latin typeface="Georgia" panose="02040502050405020303" pitchFamily="18" charset="0"/>
              </a:rPr>
              <a:t>DATABASES is a pre-defined dictionary in Django Framework, with the value for the main database where all the data will be saved as an index.</a:t>
            </a:r>
          </a:p>
          <a:p>
            <a:pPr algn="l" fontAlgn="base"/>
            <a:r>
              <a:rPr lang="en-US" b="0" i="0" dirty="0">
                <a:solidFill>
                  <a:srgbClr val="444444"/>
                </a:solidFill>
                <a:effectLst/>
                <a:latin typeface="Georgia" panose="02040502050405020303" pitchFamily="18" charset="0"/>
              </a:rPr>
              <a:t>There can be several databases because we require data backups as well, but there is only one default database, and we won’t be introducing any more databases for the time being.</a:t>
            </a:r>
          </a:p>
          <a:p>
            <a:pPr algn="l" fontAlgn="base"/>
            <a:r>
              <a:rPr lang="en-US" b="0" i="0" dirty="0">
                <a:solidFill>
                  <a:srgbClr val="444444"/>
                </a:solidFill>
                <a:effectLst/>
                <a:latin typeface="Georgia" panose="02040502050405020303" pitchFamily="18" charset="0"/>
              </a:rPr>
              <a:t>The default store a dictionary with two indexes:</a:t>
            </a:r>
          </a:p>
          <a:p>
            <a:pPr lvl="1" fontAlgn="base">
              <a:buFont typeface="Wingdings" panose="05000000000000000000" pitchFamily="2" charset="2"/>
              <a:buChar char="ü"/>
            </a:pPr>
            <a:r>
              <a:rPr lang="en-US" b="0" i="0" dirty="0">
                <a:solidFill>
                  <a:srgbClr val="444444"/>
                </a:solidFill>
                <a:effectLst/>
                <a:latin typeface="Georgia" panose="02040502050405020303" pitchFamily="18" charset="0"/>
              </a:rPr>
              <a:t>Engine</a:t>
            </a:r>
          </a:p>
          <a:p>
            <a:pPr lvl="1" fontAlgn="base">
              <a:buFont typeface="Wingdings" panose="05000000000000000000" pitchFamily="2" charset="2"/>
              <a:buChar char="ü"/>
            </a:pPr>
            <a:r>
              <a:rPr lang="en-US" b="0" i="0" dirty="0">
                <a:solidFill>
                  <a:srgbClr val="444444"/>
                </a:solidFill>
                <a:effectLst/>
                <a:latin typeface="Georgia" panose="02040502050405020303" pitchFamily="18" charset="0"/>
              </a:rPr>
              <a:t>Name</a:t>
            </a:r>
          </a:p>
          <a:p>
            <a:endParaRPr lang="en-IN" dirty="0"/>
          </a:p>
        </p:txBody>
      </p:sp>
    </p:spTree>
    <p:extLst>
      <p:ext uri="{BB962C8B-B14F-4D97-AF65-F5344CB8AC3E}">
        <p14:creationId xmlns:p14="http://schemas.microsoft.com/office/powerpoint/2010/main" val="3951715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8CF0-957F-95AB-DB77-0636C7F98C41}"/>
              </a:ext>
            </a:extLst>
          </p:cNvPr>
          <p:cNvSpPr>
            <a:spLocks noGrp="1"/>
          </p:cNvSpPr>
          <p:nvPr>
            <p:ph type="title"/>
          </p:nvPr>
        </p:nvSpPr>
        <p:spPr/>
        <p:txBody>
          <a:bodyPr/>
          <a:lstStyle/>
          <a:p>
            <a:pPr algn="ctr"/>
            <a:r>
              <a:rPr lang="en-IN" b="0" i="0" dirty="0">
                <a:solidFill>
                  <a:srgbClr val="444444"/>
                </a:solidFill>
                <a:effectLst/>
                <a:latin typeface="Georgia" panose="02040502050405020303" pitchFamily="18" charset="0"/>
              </a:rPr>
              <a:t>ENGINE</a:t>
            </a:r>
            <a:br>
              <a:rPr lang="en-IN"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A7F881EA-88C2-0099-57F8-1C5B0EFF756C}"/>
              </a:ext>
            </a:extLst>
          </p:cNvPr>
          <p:cNvSpPr>
            <a:spLocks noGrp="1"/>
          </p:cNvSpPr>
          <p:nvPr>
            <p:ph idx="1"/>
          </p:nvPr>
        </p:nvSpPr>
        <p:spPr/>
        <p:txBody>
          <a:bodyPr/>
          <a:lstStyle/>
          <a:p>
            <a:pPr algn="just" fontAlgn="base"/>
            <a:r>
              <a:rPr lang="en-US" b="0" i="0" dirty="0">
                <a:solidFill>
                  <a:srgbClr val="444444"/>
                </a:solidFill>
                <a:effectLst/>
                <a:latin typeface="Georgia" panose="02040502050405020303" pitchFamily="18" charset="0"/>
              </a:rPr>
              <a:t>When connected to a certain website, it specifies the library to be used. </a:t>
            </a:r>
          </a:p>
          <a:p>
            <a:pPr algn="just" fontAlgn="base"/>
            <a:r>
              <a:rPr lang="en-US" b="0" i="0" dirty="0">
                <a:solidFill>
                  <a:srgbClr val="444444"/>
                </a:solidFill>
                <a:effectLst/>
                <a:latin typeface="Georgia" panose="02040502050405020303" pitchFamily="18" charset="0"/>
              </a:rPr>
              <a:t>We must include the file “django.db.backends.sqlite3” in the value, which is a python library for the sqlite3 database that will convert our python code to the database language.</a:t>
            </a:r>
          </a:p>
          <a:p>
            <a:pPr algn="just" fontAlgn="base"/>
            <a:r>
              <a:rPr lang="en-US" b="0" i="0" dirty="0">
                <a:solidFill>
                  <a:srgbClr val="444444"/>
                </a:solidFill>
                <a:effectLst/>
                <a:latin typeface="Georgia" panose="02040502050405020303" pitchFamily="18" charset="0"/>
              </a:rPr>
              <a:t>As a result, we won’t need to learn any additional database languages because all of the code is written in Python.</a:t>
            </a:r>
          </a:p>
          <a:p>
            <a:endParaRPr lang="en-IN" dirty="0"/>
          </a:p>
        </p:txBody>
      </p:sp>
    </p:spTree>
    <p:extLst>
      <p:ext uri="{BB962C8B-B14F-4D97-AF65-F5344CB8AC3E}">
        <p14:creationId xmlns:p14="http://schemas.microsoft.com/office/powerpoint/2010/main" val="1706083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8A54C-17E4-24B8-7F89-031D682EB449}"/>
              </a:ext>
            </a:extLst>
          </p:cNvPr>
          <p:cNvSpPr>
            <a:spLocks noGrp="1"/>
          </p:cNvSpPr>
          <p:nvPr>
            <p:ph type="title"/>
          </p:nvPr>
        </p:nvSpPr>
        <p:spPr/>
        <p:txBody>
          <a:bodyPr/>
          <a:lstStyle/>
          <a:p>
            <a:pPr algn="ctr"/>
            <a:r>
              <a:rPr lang="en-IN" b="0" i="0" dirty="0">
                <a:solidFill>
                  <a:srgbClr val="610B38"/>
                </a:solidFill>
                <a:effectLst/>
                <a:latin typeface="erdana"/>
              </a:rPr>
              <a:t>Django Database Migrations</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9191A1CC-1362-0231-658C-3C3C57A6A0E8}"/>
              </a:ext>
            </a:extLst>
          </p:cNvPr>
          <p:cNvSpPr>
            <a:spLocks noGrp="1"/>
          </p:cNvSpPr>
          <p:nvPr>
            <p:ph idx="1"/>
          </p:nvPr>
        </p:nvSpPr>
        <p:spPr/>
        <p:txBody>
          <a:bodyPr/>
          <a:lstStyle/>
          <a:p>
            <a:pPr algn="just"/>
            <a:r>
              <a:rPr lang="en-US" b="0" i="0" dirty="0">
                <a:solidFill>
                  <a:srgbClr val="333333"/>
                </a:solidFill>
                <a:effectLst/>
                <a:latin typeface="inter-regular"/>
              </a:rPr>
              <a:t>Migration is a way of applying changes that we have made to a model, into the database schema. </a:t>
            </a:r>
          </a:p>
          <a:p>
            <a:pPr algn="just"/>
            <a:r>
              <a:rPr lang="en-US" b="0" i="0" dirty="0">
                <a:solidFill>
                  <a:srgbClr val="333333"/>
                </a:solidFill>
                <a:effectLst/>
                <a:latin typeface="inter-regular"/>
              </a:rPr>
              <a:t>Django creates a migration file inside the </a:t>
            </a:r>
            <a:r>
              <a:rPr lang="en-US" b="1" i="0" dirty="0">
                <a:solidFill>
                  <a:srgbClr val="333333"/>
                </a:solidFill>
                <a:effectLst/>
                <a:latin typeface="inter-bold"/>
              </a:rPr>
              <a:t>migration</a:t>
            </a:r>
            <a:r>
              <a:rPr lang="en-US" b="0" i="0" dirty="0">
                <a:solidFill>
                  <a:srgbClr val="333333"/>
                </a:solidFill>
                <a:effectLst/>
                <a:latin typeface="inter-regular"/>
              </a:rPr>
              <a:t> folder for each model to create the table schema, and each table is mapped to the model of which migration is created.</a:t>
            </a:r>
          </a:p>
          <a:p>
            <a:pPr algn="just"/>
            <a:r>
              <a:rPr lang="en-US" b="0" i="0" dirty="0">
                <a:solidFill>
                  <a:srgbClr val="333333"/>
                </a:solidFill>
                <a:effectLst/>
                <a:latin typeface="inter-regular"/>
              </a:rPr>
              <a:t>Django provides the various commands that are used to perform migration related tasks. </a:t>
            </a:r>
          </a:p>
          <a:p>
            <a:pPr algn="just"/>
            <a:r>
              <a:rPr lang="en-US" b="0" i="0" dirty="0">
                <a:solidFill>
                  <a:srgbClr val="333333"/>
                </a:solidFill>
                <a:effectLst/>
                <a:latin typeface="inter-regular"/>
              </a:rPr>
              <a:t>After creating a model, we can use these commands.</a:t>
            </a:r>
          </a:p>
          <a:p>
            <a:pPr marL="0" indent="0">
              <a:buNone/>
            </a:pPr>
            <a:endParaRPr lang="en-IN" dirty="0"/>
          </a:p>
        </p:txBody>
      </p:sp>
    </p:spTree>
    <p:extLst>
      <p:ext uri="{BB962C8B-B14F-4D97-AF65-F5344CB8AC3E}">
        <p14:creationId xmlns:p14="http://schemas.microsoft.com/office/powerpoint/2010/main" val="2874880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0C2AB-1DFA-9E05-E916-03ABB2F033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4FC2E9-72FA-0337-5D0E-7D2310F82794}"/>
              </a:ext>
            </a:extLst>
          </p:cNvPr>
          <p:cNvSpPr>
            <a:spLocks noGrp="1"/>
          </p:cNvSpPr>
          <p:nvPr>
            <p:ph idx="1"/>
          </p:nvPr>
        </p:nvSpPr>
        <p:spPr/>
        <p:txBody>
          <a:bodyPr/>
          <a:lstStyle/>
          <a:p>
            <a:pPr algn="just">
              <a:buFont typeface="Arial" panose="020B0604020202020204" pitchFamily="34" charset="0"/>
              <a:buChar char="•"/>
            </a:pPr>
            <a:r>
              <a:rPr lang="en-US" b="1" i="0" dirty="0" err="1">
                <a:solidFill>
                  <a:srgbClr val="000000"/>
                </a:solidFill>
                <a:effectLst/>
                <a:latin typeface="inter-bold"/>
              </a:rPr>
              <a:t>makemigrations</a:t>
            </a:r>
            <a:r>
              <a:rPr lang="en-US" b="1" i="0" dirty="0">
                <a:solidFill>
                  <a:srgbClr val="000000"/>
                </a:solidFill>
                <a:effectLst/>
                <a:latin typeface="inter-bold"/>
              </a:rPr>
              <a:t> :</a:t>
            </a:r>
            <a:r>
              <a:rPr lang="en-US" b="0" i="0" dirty="0">
                <a:solidFill>
                  <a:srgbClr val="000000"/>
                </a:solidFill>
                <a:effectLst/>
                <a:latin typeface="inter-regular"/>
              </a:rPr>
              <a:t> It is used to create a migration file that contains code for the tabled schema of a model.</a:t>
            </a:r>
          </a:p>
          <a:p>
            <a:pPr algn="just">
              <a:buFont typeface="Arial" panose="020B0604020202020204" pitchFamily="34" charset="0"/>
              <a:buChar char="•"/>
            </a:pPr>
            <a:r>
              <a:rPr lang="en-US" b="1" i="0" dirty="0">
                <a:solidFill>
                  <a:srgbClr val="000000"/>
                </a:solidFill>
                <a:effectLst/>
                <a:latin typeface="inter-bold"/>
              </a:rPr>
              <a:t>migrate :</a:t>
            </a:r>
            <a:r>
              <a:rPr lang="en-US" b="0" i="0" dirty="0">
                <a:solidFill>
                  <a:srgbClr val="000000"/>
                </a:solidFill>
                <a:effectLst/>
                <a:latin typeface="inter-regular"/>
              </a:rPr>
              <a:t> It creates table according to the schema defined in the migration file.</a:t>
            </a:r>
          </a:p>
          <a:p>
            <a:pPr algn="just">
              <a:buFont typeface="Arial" panose="020B0604020202020204" pitchFamily="34" charset="0"/>
              <a:buChar char="•"/>
            </a:pPr>
            <a:r>
              <a:rPr lang="en-US" b="1" i="0" dirty="0" err="1">
                <a:solidFill>
                  <a:srgbClr val="000000"/>
                </a:solidFill>
                <a:effectLst/>
                <a:latin typeface="inter-bold"/>
              </a:rPr>
              <a:t>sqlmigrate</a:t>
            </a:r>
            <a:r>
              <a:rPr lang="en-US" b="1" i="0" dirty="0">
                <a:solidFill>
                  <a:srgbClr val="000000"/>
                </a:solidFill>
                <a:effectLst/>
                <a:latin typeface="inter-bold"/>
              </a:rPr>
              <a:t> :</a:t>
            </a:r>
            <a:r>
              <a:rPr lang="en-US" b="0" i="0" dirty="0">
                <a:solidFill>
                  <a:srgbClr val="000000"/>
                </a:solidFill>
                <a:effectLst/>
                <a:latin typeface="inter-regular"/>
              </a:rPr>
              <a:t> It is used to show a raw SQL query of the applied migration.</a:t>
            </a:r>
          </a:p>
          <a:p>
            <a:pPr algn="just">
              <a:buFont typeface="Arial" panose="020B0604020202020204" pitchFamily="34" charset="0"/>
              <a:buChar char="•"/>
            </a:pPr>
            <a:r>
              <a:rPr lang="en-US" b="1" i="0" dirty="0" err="1">
                <a:solidFill>
                  <a:srgbClr val="000000"/>
                </a:solidFill>
                <a:effectLst/>
                <a:latin typeface="inter-bold"/>
              </a:rPr>
              <a:t>showmigrations</a:t>
            </a:r>
            <a:r>
              <a:rPr lang="en-US" b="1" i="0" dirty="0">
                <a:solidFill>
                  <a:srgbClr val="000000"/>
                </a:solidFill>
                <a:effectLst/>
                <a:latin typeface="inter-bold"/>
              </a:rPr>
              <a:t> :</a:t>
            </a:r>
            <a:r>
              <a:rPr lang="en-US" b="0" i="0" dirty="0">
                <a:solidFill>
                  <a:srgbClr val="000000"/>
                </a:solidFill>
                <a:effectLst/>
                <a:latin typeface="inter-regular"/>
              </a:rPr>
              <a:t> It lists out all the migrations and their status.</a:t>
            </a:r>
          </a:p>
          <a:p>
            <a:pPr marL="0" indent="0">
              <a:buNone/>
            </a:pPr>
            <a:endParaRPr lang="en-IN" dirty="0"/>
          </a:p>
        </p:txBody>
      </p:sp>
    </p:spTree>
    <p:extLst>
      <p:ext uri="{BB962C8B-B14F-4D97-AF65-F5344CB8AC3E}">
        <p14:creationId xmlns:p14="http://schemas.microsoft.com/office/powerpoint/2010/main" val="5245251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FD282-BA3D-DE4A-4537-E2D9F54628A8}"/>
              </a:ext>
            </a:extLst>
          </p:cNvPr>
          <p:cNvSpPr>
            <a:spLocks noGrp="1"/>
          </p:cNvSpPr>
          <p:nvPr>
            <p:ph type="title"/>
          </p:nvPr>
        </p:nvSpPr>
        <p:spPr/>
        <p:txBody>
          <a:bodyPr/>
          <a:lstStyle/>
          <a:p>
            <a:pPr algn="ctr"/>
            <a:r>
              <a:rPr lang="en-IN" b="1" i="0" dirty="0">
                <a:solidFill>
                  <a:srgbClr val="444444"/>
                </a:solidFill>
                <a:effectLst/>
                <a:latin typeface="Georgia" panose="02040502050405020303" pitchFamily="18" charset="0"/>
              </a:rPr>
              <a:t>Django ENGINE values for various databases</a:t>
            </a:r>
            <a:endParaRPr lang="en-IN" dirty="0"/>
          </a:p>
        </p:txBody>
      </p:sp>
      <p:graphicFrame>
        <p:nvGraphicFramePr>
          <p:cNvPr id="4" name="Content Placeholder 3">
            <a:extLst>
              <a:ext uri="{FF2B5EF4-FFF2-40B4-BE49-F238E27FC236}">
                <a16:creationId xmlns:a16="http://schemas.microsoft.com/office/drawing/2014/main" id="{763CE907-2F4D-219E-150B-C44150A4C767}"/>
              </a:ext>
            </a:extLst>
          </p:cNvPr>
          <p:cNvGraphicFramePr>
            <a:graphicFrameLocks noGrp="1"/>
          </p:cNvGraphicFramePr>
          <p:nvPr>
            <p:ph idx="1"/>
            <p:extLst>
              <p:ext uri="{D42A27DB-BD31-4B8C-83A1-F6EECF244321}">
                <p14:modId xmlns:p14="http://schemas.microsoft.com/office/powerpoint/2010/main" val="1975523714"/>
              </p:ext>
            </p:extLst>
          </p:nvPr>
        </p:nvGraphicFramePr>
        <p:xfrm>
          <a:off x="748937" y="1779266"/>
          <a:ext cx="9901647" cy="4367700"/>
        </p:xfrm>
        <a:graphic>
          <a:graphicData uri="http://schemas.openxmlformats.org/drawingml/2006/table">
            <a:tbl>
              <a:tblPr/>
              <a:tblGrid>
                <a:gridCol w="3300549">
                  <a:extLst>
                    <a:ext uri="{9D8B030D-6E8A-4147-A177-3AD203B41FA5}">
                      <a16:colId xmlns:a16="http://schemas.microsoft.com/office/drawing/2014/main" val="3338871081"/>
                    </a:ext>
                  </a:extLst>
                </a:gridCol>
                <a:gridCol w="3300549">
                  <a:extLst>
                    <a:ext uri="{9D8B030D-6E8A-4147-A177-3AD203B41FA5}">
                      <a16:colId xmlns:a16="http://schemas.microsoft.com/office/drawing/2014/main" val="690147042"/>
                    </a:ext>
                  </a:extLst>
                </a:gridCol>
                <a:gridCol w="3300549">
                  <a:extLst>
                    <a:ext uri="{9D8B030D-6E8A-4147-A177-3AD203B41FA5}">
                      <a16:colId xmlns:a16="http://schemas.microsoft.com/office/drawing/2014/main" val="3172922700"/>
                    </a:ext>
                  </a:extLst>
                </a:gridCol>
              </a:tblGrid>
              <a:tr h="285130">
                <a:tc>
                  <a:txBody>
                    <a:bodyPr/>
                    <a:lstStyle/>
                    <a:p>
                      <a:pPr algn="ctr" fontAlgn="ctr"/>
                      <a:r>
                        <a:rPr lang="en-IN" sz="1500" b="1">
                          <a:effectLst/>
                          <a:latin typeface="inherit"/>
                        </a:rPr>
                        <a:t>Database</a:t>
                      </a:r>
                      <a:endParaRPr lang="en-IN" sz="1500">
                        <a:effectLst/>
                      </a:endParaRPr>
                    </a:p>
                  </a:txBody>
                  <a:tcPr marL="30992" marR="30992" marT="30992" marB="30992" anchor="ctr">
                    <a:lnL>
                      <a:noFill/>
                    </a:lnL>
                    <a:lnR>
                      <a:noFill/>
                    </a:lnR>
                    <a:lnT>
                      <a:noFill/>
                    </a:lnT>
                    <a:lnB w="7620" cap="flat" cmpd="sng" algn="ctr">
                      <a:solidFill>
                        <a:srgbClr val="F1F1F1"/>
                      </a:solidFill>
                      <a:prstDash val="solid"/>
                      <a:round/>
                      <a:headEnd type="none" w="med" len="med"/>
                      <a:tailEnd type="none" w="med" len="med"/>
                    </a:lnB>
                    <a:solidFill>
                      <a:srgbClr val="FFFFFF"/>
                    </a:solidFill>
                  </a:tcPr>
                </a:tc>
                <a:tc>
                  <a:txBody>
                    <a:bodyPr/>
                    <a:lstStyle/>
                    <a:p>
                      <a:pPr algn="ctr" fontAlgn="ctr"/>
                      <a:r>
                        <a:rPr lang="en-IN" sz="1500" b="1">
                          <a:effectLst/>
                          <a:latin typeface="inherit"/>
                        </a:rPr>
                        <a:t>Django ENGINE value</a:t>
                      </a:r>
                      <a:endParaRPr lang="en-IN" sz="1500">
                        <a:effectLst/>
                      </a:endParaRPr>
                    </a:p>
                  </a:txBody>
                  <a:tcPr marL="30992" marR="30992" marT="30992" marB="30992" anchor="ctr">
                    <a:lnL>
                      <a:noFill/>
                    </a:lnL>
                    <a:lnR>
                      <a:noFill/>
                    </a:lnR>
                    <a:lnT>
                      <a:noFill/>
                    </a:lnT>
                    <a:lnB w="7620" cap="flat" cmpd="sng" algn="ctr">
                      <a:solidFill>
                        <a:srgbClr val="F1F1F1"/>
                      </a:solidFill>
                      <a:prstDash val="solid"/>
                      <a:round/>
                      <a:headEnd type="none" w="med" len="med"/>
                      <a:tailEnd type="none" w="med" len="med"/>
                    </a:lnB>
                    <a:solidFill>
                      <a:srgbClr val="FFFFFF"/>
                    </a:solidFill>
                  </a:tcPr>
                </a:tc>
                <a:tc>
                  <a:txBody>
                    <a:bodyPr/>
                    <a:lstStyle/>
                    <a:p>
                      <a:pPr algn="ctr" fontAlgn="ctr"/>
                      <a:r>
                        <a:rPr lang="en-IN" sz="1500" b="1">
                          <a:effectLst/>
                          <a:latin typeface="inherit"/>
                        </a:rPr>
                        <a:t>Required package</a:t>
                      </a:r>
                      <a:endParaRPr lang="en-IN" sz="1500">
                        <a:effectLst/>
                      </a:endParaRPr>
                    </a:p>
                  </a:txBody>
                  <a:tcPr marL="30992" marR="30992" marT="30992" marB="30992" anchor="ctr">
                    <a:lnL>
                      <a:noFill/>
                    </a:lnL>
                    <a:lnR>
                      <a:noFill/>
                    </a:lnR>
                    <a:lnT>
                      <a:noFill/>
                    </a:lnT>
                    <a:lnB w="762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732983053"/>
                  </a:ext>
                </a:extLst>
              </a:tr>
              <a:tr h="508276">
                <a:tc>
                  <a:txBody>
                    <a:bodyPr/>
                    <a:lstStyle/>
                    <a:p>
                      <a:pPr algn="ctr" fontAlgn="ctr"/>
                      <a:r>
                        <a:rPr lang="en-IN" sz="1500" b="0">
                          <a:effectLst/>
                          <a:latin typeface="inherit"/>
                        </a:rPr>
                        <a:t>MySQL</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tc>
                  <a:txBody>
                    <a:bodyPr/>
                    <a:lstStyle/>
                    <a:p>
                      <a:pPr algn="ctr" fontAlgn="ctr"/>
                      <a:r>
                        <a:rPr lang="en-IN" sz="1500" b="0">
                          <a:effectLst/>
                          <a:latin typeface="inherit"/>
                        </a:rPr>
                        <a:t>“django.db.backends.mysql”</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tc>
                  <a:txBody>
                    <a:bodyPr/>
                    <a:lstStyle/>
                    <a:p>
                      <a:pPr algn="ctr" fontAlgn="ctr"/>
                      <a:r>
                        <a:rPr lang="en-US" sz="1500" b="0">
                          <a:effectLst/>
                          <a:latin typeface="inherit"/>
                        </a:rPr>
                        <a:t>None, it’s included with Django</a:t>
                      </a:r>
                      <a:endParaRPr lang="en-US"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extLst>
                  <a:ext uri="{0D108BD9-81ED-4DB2-BD59-A6C34878D82A}">
                    <a16:rowId xmlns:a16="http://schemas.microsoft.com/office/drawing/2014/main" val="4153491582"/>
                  </a:ext>
                </a:extLst>
              </a:tr>
              <a:tr h="508276">
                <a:tc>
                  <a:txBody>
                    <a:bodyPr/>
                    <a:lstStyle/>
                    <a:p>
                      <a:pPr algn="ctr" fontAlgn="ctr"/>
                      <a:r>
                        <a:rPr lang="en-IN" sz="1500" b="0">
                          <a:effectLst/>
                          <a:latin typeface="inherit"/>
                        </a:rPr>
                        <a:t>MariaDB</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ctr" fontAlgn="ctr"/>
                      <a:r>
                        <a:rPr lang="en-IN" sz="1500" b="0" dirty="0">
                          <a:effectLst/>
                          <a:latin typeface="inherit"/>
                        </a:rPr>
                        <a:t>“</a:t>
                      </a:r>
                      <a:r>
                        <a:rPr lang="en-IN" sz="1500" b="0" dirty="0" err="1">
                          <a:effectLst/>
                          <a:latin typeface="inherit"/>
                        </a:rPr>
                        <a:t>django.db.backends.mysql</a:t>
                      </a:r>
                      <a:r>
                        <a:rPr lang="en-IN" sz="1500" b="0" dirty="0">
                          <a:effectLst/>
                          <a:latin typeface="inherit"/>
                        </a:rPr>
                        <a:t>”</a:t>
                      </a:r>
                      <a:endParaRPr lang="en-IN" sz="1500" dirty="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ctr" fontAlgn="ctr"/>
                      <a:r>
                        <a:rPr lang="en-US" sz="1500" b="0">
                          <a:effectLst/>
                          <a:latin typeface="inherit"/>
                        </a:rPr>
                        <a:t>None, it’s included with Django</a:t>
                      </a:r>
                      <a:endParaRPr lang="en-US"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312954914"/>
                  </a:ext>
                </a:extLst>
              </a:tr>
              <a:tr h="508276">
                <a:tc>
                  <a:txBody>
                    <a:bodyPr/>
                    <a:lstStyle/>
                    <a:p>
                      <a:pPr algn="ctr" fontAlgn="ctr"/>
                      <a:r>
                        <a:rPr lang="en-IN" sz="1500" b="0">
                          <a:effectLst/>
                          <a:latin typeface="inherit"/>
                        </a:rPr>
                        <a:t>Oracle</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tc>
                  <a:txBody>
                    <a:bodyPr/>
                    <a:lstStyle/>
                    <a:p>
                      <a:pPr algn="ctr" fontAlgn="ctr"/>
                      <a:r>
                        <a:rPr lang="en-IN" sz="1500" b="0">
                          <a:effectLst/>
                          <a:latin typeface="inherit"/>
                        </a:rPr>
                        <a:t>“django.db.backends.oracle”</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tc>
                  <a:txBody>
                    <a:bodyPr/>
                    <a:lstStyle/>
                    <a:p>
                      <a:pPr algn="ctr" fontAlgn="ctr"/>
                      <a:r>
                        <a:rPr lang="en-US" sz="1500" b="0">
                          <a:effectLst/>
                          <a:latin typeface="inherit"/>
                        </a:rPr>
                        <a:t>None, it’s included with Django</a:t>
                      </a:r>
                      <a:endParaRPr lang="en-US"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extLst>
                  <a:ext uri="{0D108BD9-81ED-4DB2-BD59-A6C34878D82A}">
                    <a16:rowId xmlns:a16="http://schemas.microsoft.com/office/drawing/2014/main" val="3705433846"/>
                  </a:ext>
                </a:extLst>
              </a:tr>
              <a:tr h="508276">
                <a:tc>
                  <a:txBody>
                    <a:bodyPr/>
                    <a:lstStyle/>
                    <a:p>
                      <a:pPr algn="ctr" fontAlgn="ctr"/>
                      <a:r>
                        <a:rPr lang="en-IN" sz="1500" b="0">
                          <a:effectLst/>
                          <a:latin typeface="inherit"/>
                        </a:rPr>
                        <a:t>PostgreSQL</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ctr" fontAlgn="ctr"/>
                      <a:r>
                        <a:rPr lang="en-IN" sz="1500" b="0">
                          <a:effectLst/>
                          <a:latin typeface="inherit"/>
                        </a:rPr>
                        <a:t>“django.db.backends.postgresql_psycopg2”</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ctr" fontAlgn="ctr"/>
                      <a:r>
                        <a:rPr lang="en-US" sz="1500" b="0">
                          <a:effectLst/>
                          <a:latin typeface="inherit"/>
                        </a:rPr>
                        <a:t>None, it’s included with Django</a:t>
                      </a:r>
                      <a:endParaRPr lang="en-US"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9664780"/>
                  </a:ext>
                </a:extLst>
              </a:tr>
              <a:tr h="508276">
                <a:tc>
                  <a:txBody>
                    <a:bodyPr/>
                    <a:lstStyle/>
                    <a:p>
                      <a:pPr algn="ctr" fontAlgn="ctr"/>
                      <a:r>
                        <a:rPr lang="en-IN" sz="1500" b="0">
                          <a:effectLst/>
                          <a:latin typeface="inherit"/>
                        </a:rPr>
                        <a:t>SQLite</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tc>
                  <a:txBody>
                    <a:bodyPr/>
                    <a:lstStyle/>
                    <a:p>
                      <a:pPr algn="ctr" fontAlgn="ctr"/>
                      <a:r>
                        <a:rPr lang="en-IN" sz="1500" b="0">
                          <a:effectLst/>
                          <a:latin typeface="inherit"/>
                        </a:rPr>
                        <a:t>“django.db.backends.sqlite3”</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tc>
                  <a:txBody>
                    <a:bodyPr/>
                    <a:lstStyle/>
                    <a:p>
                      <a:pPr algn="ctr" fontAlgn="ctr"/>
                      <a:r>
                        <a:rPr lang="en-US" sz="1500" b="0">
                          <a:effectLst/>
                          <a:latin typeface="inherit"/>
                        </a:rPr>
                        <a:t>None, it’s included with Django</a:t>
                      </a:r>
                      <a:endParaRPr lang="en-US"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extLst>
                  <a:ext uri="{0D108BD9-81ED-4DB2-BD59-A6C34878D82A}">
                    <a16:rowId xmlns:a16="http://schemas.microsoft.com/office/drawing/2014/main" val="3254490973"/>
                  </a:ext>
                </a:extLst>
              </a:tr>
              <a:tr h="508276">
                <a:tc>
                  <a:txBody>
                    <a:bodyPr/>
                    <a:lstStyle/>
                    <a:p>
                      <a:pPr algn="ctr" fontAlgn="ctr"/>
                      <a:r>
                        <a:rPr lang="en-IN" sz="1500" b="0">
                          <a:effectLst/>
                          <a:latin typeface="inherit"/>
                        </a:rPr>
                        <a:t>SAP (Sybase) SQL Anywhere</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ctr" fontAlgn="ctr"/>
                      <a:r>
                        <a:rPr lang="en-IN" sz="1500" b="0">
                          <a:effectLst/>
                          <a:latin typeface="inherit"/>
                        </a:rPr>
                        <a:t>“sqlany_django”</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ctr" fontAlgn="ctr"/>
                      <a:r>
                        <a:rPr lang="en-IN" sz="1500" b="0">
                          <a:effectLst/>
                          <a:latin typeface="inherit"/>
                        </a:rPr>
                        <a:t>“pip install sqlany-django”</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664060891"/>
                  </a:ext>
                </a:extLst>
              </a:tr>
              <a:tr h="508276">
                <a:tc>
                  <a:txBody>
                    <a:bodyPr/>
                    <a:lstStyle/>
                    <a:p>
                      <a:pPr algn="ctr" fontAlgn="ctr"/>
                      <a:r>
                        <a:rPr lang="en-IN" sz="1500" b="0">
                          <a:effectLst/>
                          <a:latin typeface="inherit"/>
                        </a:rPr>
                        <a:t>IBM DB2</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tc>
                  <a:txBody>
                    <a:bodyPr/>
                    <a:lstStyle/>
                    <a:p>
                      <a:pPr algn="ctr" fontAlgn="ctr"/>
                      <a:r>
                        <a:rPr lang="en-IN" sz="1500" b="0">
                          <a:effectLst/>
                          <a:latin typeface="inherit"/>
                        </a:rPr>
                        <a:t>“ibm_db_django”</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tc>
                  <a:txBody>
                    <a:bodyPr/>
                    <a:lstStyle/>
                    <a:p>
                      <a:pPr algn="ctr" fontAlgn="ctr"/>
                      <a:r>
                        <a:rPr lang="en-IN" sz="1500" b="0">
                          <a:effectLst/>
                          <a:latin typeface="inherit"/>
                        </a:rPr>
                        <a:t>“pip install ibm_db_django”</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1F1F1"/>
                    </a:solidFill>
                  </a:tcPr>
                </a:tc>
                <a:extLst>
                  <a:ext uri="{0D108BD9-81ED-4DB2-BD59-A6C34878D82A}">
                    <a16:rowId xmlns:a16="http://schemas.microsoft.com/office/drawing/2014/main" val="2597511543"/>
                  </a:ext>
                </a:extLst>
              </a:tr>
              <a:tr h="508276">
                <a:tc>
                  <a:txBody>
                    <a:bodyPr/>
                    <a:lstStyle/>
                    <a:p>
                      <a:pPr algn="ctr" fontAlgn="ctr"/>
                      <a:r>
                        <a:rPr lang="en-IN" sz="1500" b="0">
                          <a:effectLst/>
                          <a:latin typeface="inherit"/>
                        </a:rPr>
                        <a:t>Firebird</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ctr" fontAlgn="ctr"/>
                      <a:r>
                        <a:rPr lang="en-IN" sz="1500" b="0">
                          <a:effectLst/>
                          <a:latin typeface="inherit"/>
                        </a:rPr>
                        <a:t>“firebird”</a:t>
                      </a:r>
                      <a:endParaRPr lang="en-IN" sz="150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ctr" fontAlgn="ctr"/>
                      <a:r>
                        <a:rPr lang="en-IN" sz="1500" b="0" dirty="0">
                          <a:effectLst/>
                          <a:latin typeface="inherit"/>
                        </a:rPr>
                        <a:t>“pip install </a:t>
                      </a:r>
                      <a:r>
                        <a:rPr lang="en-IN" sz="1500" b="0" dirty="0" err="1">
                          <a:effectLst/>
                          <a:latin typeface="inherit"/>
                        </a:rPr>
                        <a:t>django</a:t>
                      </a:r>
                      <a:r>
                        <a:rPr lang="en-IN" sz="1500" b="0" dirty="0">
                          <a:effectLst/>
                          <a:latin typeface="inherit"/>
                        </a:rPr>
                        <a:t>-firebird”</a:t>
                      </a:r>
                      <a:endParaRPr lang="en-IN" sz="1500" dirty="0">
                        <a:effectLst/>
                      </a:endParaRPr>
                    </a:p>
                  </a:txBody>
                  <a:tcPr marL="30992" marR="30992" marT="30992" marB="30992" anchor="ctr">
                    <a:lnL>
                      <a:noFill/>
                    </a:lnL>
                    <a:lnR>
                      <a:noFill/>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3242612503"/>
                  </a:ext>
                </a:extLst>
              </a:tr>
            </a:tbl>
          </a:graphicData>
        </a:graphic>
      </p:graphicFrame>
    </p:spTree>
    <p:extLst>
      <p:ext uri="{BB962C8B-B14F-4D97-AF65-F5344CB8AC3E}">
        <p14:creationId xmlns:p14="http://schemas.microsoft.com/office/powerpoint/2010/main" val="3011202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8CF0-957F-95AB-DB77-0636C7F98C41}"/>
              </a:ext>
            </a:extLst>
          </p:cNvPr>
          <p:cNvSpPr>
            <a:spLocks noGrp="1"/>
          </p:cNvSpPr>
          <p:nvPr>
            <p:ph type="title"/>
          </p:nvPr>
        </p:nvSpPr>
        <p:spPr/>
        <p:txBody>
          <a:bodyPr/>
          <a:lstStyle/>
          <a:p>
            <a:pPr algn="ctr"/>
            <a:r>
              <a:rPr lang="en-IN" b="0" i="0" dirty="0">
                <a:solidFill>
                  <a:srgbClr val="444444"/>
                </a:solidFill>
                <a:effectLst/>
                <a:latin typeface="Georgia" panose="02040502050405020303" pitchFamily="18" charset="0"/>
              </a:rPr>
              <a:t>NAME</a:t>
            </a:r>
            <a:br>
              <a:rPr lang="en-IN" b="0" i="0" dirty="0">
                <a:solidFill>
                  <a:srgbClr val="444444"/>
                </a:solidFill>
                <a:effectLst/>
                <a:latin typeface="Georgia" panose="02040502050405020303" pitchFamily="18" charset="0"/>
              </a:rPr>
            </a:br>
            <a:endParaRPr lang="en-IN" dirty="0"/>
          </a:p>
        </p:txBody>
      </p:sp>
      <p:sp>
        <p:nvSpPr>
          <p:cNvPr id="3" name="Content Placeholder 2">
            <a:extLst>
              <a:ext uri="{FF2B5EF4-FFF2-40B4-BE49-F238E27FC236}">
                <a16:creationId xmlns:a16="http://schemas.microsoft.com/office/drawing/2014/main" id="{A7F881EA-88C2-0099-57F8-1C5B0EFF756C}"/>
              </a:ext>
            </a:extLst>
          </p:cNvPr>
          <p:cNvSpPr>
            <a:spLocks noGrp="1"/>
          </p:cNvSpPr>
          <p:nvPr>
            <p:ph idx="1"/>
          </p:nvPr>
        </p:nvSpPr>
        <p:spPr/>
        <p:txBody>
          <a:bodyPr/>
          <a:lstStyle/>
          <a:p>
            <a:pPr algn="just" fontAlgn="base"/>
            <a:r>
              <a:rPr lang="en-US" b="0" i="0" dirty="0">
                <a:solidFill>
                  <a:srgbClr val="444444"/>
                </a:solidFill>
                <a:effectLst/>
                <a:latin typeface="Georgia" panose="02040502050405020303" pitchFamily="18" charset="0"/>
              </a:rPr>
              <a:t>The name of the database we are using, as well as its location, are here. The value of this parameter varies depending on the database </a:t>
            </a:r>
            <a:r>
              <a:rPr lang="en-US" dirty="0">
                <a:solidFill>
                  <a:srgbClr val="444444"/>
                </a:solidFill>
                <a:latin typeface="Georgia" panose="02040502050405020303" pitchFamily="18" charset="0"/>
              </a:rPr>
              <a:t>we a</a:t>
            </a:r>
            <a:r>
              <a:rPr lang="en-US" b="0" i="0" dirty="0">
                <a:solidFill>
                  <a:srgbClr val="444444"/>
                </a:solidFill>
                <a:effectLst/>
                <a:latin typeface="Georgia" panose="02040502050405020303" pitchFamily="18" charset="0"/>
              </a:rPr>
              <a:t>re using. We can play around with the database file here.</a:t>
            </a:r>
          </a:p>
          <a:p>
            <a:pPr algn="just" fontAlgn="base"/>
            <a:r>
              <a:rPr lang="en-US" b="0" i="0" dirty="0">
                <a:solidFill>
                  <a:srgbClr val="444444"/>
                </a:solidFill>
                <a:effectLst/>
                <a:latin typeface="Georgia" panose="02040502050405020303" pitchFamily="18" charset="0"/>
              </a:rPr>
              <a:t>We are also supplying the database file name, or if one doesn’t exist, the db.sqlite3 file will be created. If we rename the file to db1.sqlite3 or something else, it will be created in our root directory every time we run the server.</a:t>
            </a:r>
          </a:p>
          <a:p>
            <a:pPr marL="0" indent="0">
              <a:buNone/>
            </a:pPr>
            <a:endParaRPr lang="en-IN" dirty="0"/>
          </a:p>
        </p:txBody>
      </p:sp>
    </p:spTree>
    <p:extLst>
      <p:ext uri="{BB962C8B-B14F-4D97-AF65-F5344CB8AC3E}">
        <p14:creationId xmlns:p14="http://schemas.microsoft.com/office/powerpoint/2010/main" val="4196362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A1242-9F7E-C244-1EFA-243E3462F878}"/>
              </a:ext>
            </a:extLst>
          </p:cNvPr>
          <p:cNvSpPr>
            <a:spLocks noGrp="1"/>
          </p:cNvSpPr>
          <p:nvPr>
            <p:ph type="title"/>
          </p:nvPr>
        </p:nvSpPr>
        <p:spPr/>
        <p:txBody>
          <a:bodyPr/>
          <a:lstStyle/>
          <a:p>
            <a:pPr algn="ctr"/>
            <a:r>
              <a:rPr lang="en-IN" b="0" i="0" dirty="0">
                <a:solidFill>
                  <a:srgbClr val="0C3C26"/>
                </a:solidFill>
                <a:effectLst/>
                <a:latin typeface="Roboto" panose="02000000000000000000" pitchFamily="2" charset="0"/>
              </a:rPr>
              <a:t>SQLite</a:t>
            </a:r>
            <a:br>
              <a:rPr lang="en-IN" b="0" i="0" dirty="0">
                <a:solidFill>
                  <a:srgbClr val="0C3C26"/>
                </a:solidFill>
                <a:effectLst/>
                <a:latin typeface="Roboto" panose="02000000000000000000" pitchFamily="2" charset="0"/>
              </a:rPr>
            </a:br>
            <a:endParaRPr lang="en-IN" dirty="0"/>
          </a:p>
        </p:txBody>
      </p:sp>
      <p:sp>
        <p:nvSpPr>
          <p:cNvPr id="3" name="Content Placeholder 2">
            <a:extLst>
              <a:ext uri="{FF2B5EF4-FFF2-40B4-BE49-F238E27FC236}">
                <a16:creationId xmlns:a16="http://schemas.microsoft.com/office/drawing/2014/main" id="{B7261FB8-14A4-67A6-10C3-5779C9FA00A0}"/>
              </a:ext>
            </a:extLst>
          </p:cNvPr>
          <p:cNvSpPr>
            <a:spLocks noGrp="1"/>
          </p:cNvSpPr>
          <p:nvPr>
            <p:ph idx="1"/>
          </p:nvPr>
        </p:nvSpPr>
        <p:spPr/>
        <p:txBody>
          <a:bodyPr/>
          <a:lstStyle/>
          <a:p>
            <a:pPr algn="l"/>
            <a:r>
              <a:rPr lang="en-US" b="0" i="0" dirty="0">
                <a:solidFill>
                  <a:srgbClr val="0C3C26"/>
                </a:solidFill>
                <a:effectLst/>
                <a:latin typeface="Roboto" panose="02000000000000000000" pitchFamily="2" charset="0"/>
              </a:rPr>
              <a:t>Django supports SQLite 3.9.0 and later.</a:t>
            </a:r>
          </a:p>
          <a:p>
            <a:pPr algn="l"/>
            <a:r>
              <a:rPr lang="en-US" dirty="0">
                <a:solidFill>
                  <a:srgbClr val="0C3C26"/>
                </a:solidFill>
                <a:latin typeface="Roboto" panose="02000000000000000000" pitchFamily="2" charset="0"/>
              </a:rPr>
              <a:t>SQLite </a:t>
            </a:r>
            <a:r>
              <a:rPr lang="en-US">
                <a:solidFill>
                  <a:srgbClr val="0C3C26"/>
                </a:solidFill>
                <a:latin typeface="Roboto" panose="02000000000000000000" pitchFamily="2" charset="0"/>
              </a:rPr>
              <a:t>current version 3.45.1</a:t>
            </a:r>
            <a:endParaRPr lang="en-US" b="0" i="0" dirty="0">
              <a:solidFill>
                <a:srgbClr val="0C3C26"/>
              </a:solidFill>
              <a:effectLst/>
              <a:latin typeface="Roboto" panose="02000000000000000000" pitchFamily="2" charset="0"/>
            </a:endParaRPr>
          </a:p>
          <a:p>
            <a:pPr algn="just"/>
            <a:r>
              <a:rPr lang="en-US" b="0" i="0" u="none" strike="noStrike">
                <a:solidFill>
                  <a:srgbClr val="0C3C26"/>
                </a:solidFill>
                <a:effectLst/>
                <a:latin typeface="Roboto" panose="02000000000000000000" pitchFamily="2" charset="0"/>
              </a:rPr>
              <a:t>SQLite</a:t>
            </a:r>
            <a:r>
              <a:rPr lang="en-US" b="0" i="0">
                <a:solidFill>
                  <a:srgbClr val="0C3C26"/>
                </a:solidFill>
                <a:effectLst/>
                <a:latin typeface="Roboto" panose="02000000000000000000" pitchFamily="2" charset="0"/>
              </a:rPr>
              <a:t> </a:t>
            </a:r>
            <a:r>
              <a:rPr lang="en-US" b="0" i="0" dirty="0">
                <a:solidFill>
                  <a:srgbClr val="0C3C26"/>
                </a:solidFill>
                <a:effectLst/>
                <a:latin typeface="Roboto" panose="02000000000000000000" pitchFamily="2" charset="0"/>
              </a:rPr>
              <a:t>provides an excellent development alternative for applications that are predominantly read-only or require a smaller installation footprint. </a:t>
            </a:r>
          </a:p>
          <a:p>
            <a:pPr algn="just"/>
            <a:r>
              <a:rPr lang="en-US" b="0" i="0" dirty="0">
                <a:solidFill>
                  <a:srgbClr val="0C3C26"/>
                </a:solidFill>
                <a:effectLst/>
                <a:latin typeface="Roboto" panose="02000000000000000000" pitchFamily="2" charset="0"/>
              </a:rPr>
              <a:t>As with all database servers, though, there are some differences that are specific to SQLite that we should be aware of.</a:t>
            </a:r>
          </a:p>
          <a:p>
            <a:endParaRPr lang="en-IN" dirty="0"/>
          </a:p>
        </p:txBody>
      </p:sp>
    </p:spTree>
    <p:extLst>
      <p:ext uri="{BB962C8B-B14F-4D97-AF65-F5344CB8AC3E}">
        <p14:creationId xmlns:p14="http://schemas.microsoft.com/office/powerpoint/2010/main" val="3197231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F9AA9-5F43-9966-D4CC-8195A5F9CCB7}"/>
              </a:ext>
            </a:extLst>
          </p:cNvPr>
          <p:cNvSpPr>
            <a:spLocks noGrp="1"/>
          </p:cNvSpPr>
          <p:nvPr>
            <p:ph type="title"/>
          </p:nvPr>
        </p:nvSpPr>
        <p:spPr/>
        <p:txBody>
          <a:bodyPr/>
          <a:lstStyle/>
          <a:p>
            <a:pPr algn="ctr"/>
            <a:r>
              <a:rPr lang="en-IN" dirty="0"/>
              <a:t>Step by step process for DB Connectivity</a:t>
            </a:r>
          </a:p>
        </p:txBody>
      </p:sp>
      <p:sp>
        <p:nvSpPr>
          <p:cNvPr id="3" name="Content Placeholder 2">
            <a:extLst>
              <a:ext uri="{FF2B5EF4-FFF2-40B4-BE49-F238E27FC236}">
                <a16:creationId xmlns:a16="http://schemas.microsoft.com/office/drawing/2014/main" id="{63352AC2-CAA0-0F4A-EAE6-1AA4DBCF3423}"/>
              </a:ext>
            </a:extLst>
          </p:cNvPr>
          <p:cNvSpPr>
            <a:spLocks noGrp="1"/>
          </p:cNvSpPr>
          <p:nvPr>
            <p:ph idx="1"/>
          </p:nvPr>
        </p:nvSpPr>
        <p:spPr/>
        <p:txBody>
          <a:bodyPr/>
          <a:lstStyle/>
          <a:p>
            <a:r>
              <a:rPr lang="en-IN" dirty="0"/>
              <a:t>Create project </a:t>
            </a:r>
            <a:r>
              <a:rPr lang="en-IN" dirty="0" err="1"/>
              <a:t>dbroject</a:t>
            </a:r>
            <a:r>
              <a:rPr lang="en-IN" dirty="0"/>
              <a:t> using </a:t>
            </a:r>
            <a:r>
              <a:rPr lang="en-IN" dirty="0" err="1"/>
              <a:t>django</a:t>
            </a:r>
            <a:r>
              <a:rPr lang="en-IN" dirty="0"/>
              <a:t>-admin </a:t>
            </a:r>
            <a:r>
              <a:rPr lang="en-IN" dirty="0" err="1"/>
              <a:t>startproject</a:t>
            </a:r>
            <a:r>
              <a:rPr lang="en-IN" dirty="0"/>
              <a:t> </a:t>
            </a:r>
            <a:r>
              <a:rPr lang="en-IN" dirty="0" err="1"/>
              <a:t>dbproject</a:t>
            </a:r>
            <a:endParaRPr lang="en-IN" dirty="0"/>
          </a:p>
          <a:p>
            <a:r>
              <a:rPr lang="en-IN" dirty="0"/>
              <a:t>Change directory to </a:t>
            </a:r>
            <a:r>
              <a:rPr lang="en-IN" dirty="0" err="1"/>
              <a:t>dbproject</a:t>
            </a:r>
            <a:endParaRPr lang="en-IN" dirty="0"/>
          </a:p>
          <a:p>
            <a:r>
              <a:rPr lang="en-IN" dirty="0"/>
              <a:t>Create an app using </a:t>
            </a:r>
            <a:r>
              <a:rPr lang="en-IN" dirty="0" err="1"/>
              <a:t>django</a:t>
            </a:r>
            <a:r>
              <a:rPr lang="en-IN" dirty="0"/>
              <a:t>-admin </a:t>
            </a:r>
            <a:r>
              <a:rPr lang="en-IN" dirty="0" err="1"/>
              <a:t>startapp</a:t>
            </a:r>
            <a:r>
              <a:rPr lang="en-IN" dirty="0"/>
              <a:t> </a:t>
            </a:r>
            <a:r>
              <a:rPr lang="en-IN" dirty="0" err="1"/>
              <a:t>dbapp</a:t>
            </a:r>
            <a:endParaRPr lang="en-IN" dirty="0"/>
          </a:p>
          <a:p>
            <a:r>
              <a:rPr lang="en-IN" dirty="0"/>
              <a:t>In settings.py add the app name we created</a:t>
            </a:r>
          </a:p>
          <a:p>
            <a:endParaRPr lang="en-IN" dirty="0"/>
          </a:p>
        </p:txBody>
      </p:sp>
    </p:spTree>
    <p:extLst>
      <p:ext uri="{BB962C8B-B14F-4D97-AF65-F5344CB8AC3E}">
        <p14:creationId xmlns:p14="http://schemas.microsoft.com/office/powerpoint/2010/main" val="3132111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0676-A0E5-F7A1-C89F-52F5B16B243F}"/>
              </a:ext>
            </a:extLst>
          </p:cNvPr>
          <p:cNvSpPr>
            <a:spLocks noGrp="1"/>
          </p:cNvSpPr>
          <p:nvPr>
            <p:ph type="title"/>
          </p:nvPr>
        </p:nvSpPr>
        <p:spPr/>
        <p:txBody>
          <a:bodyPr/>
          <a:lstStyle/>
          <a:p>
            <a:r>
              <a:rPr lang="en-IN" dirty="0" err="1"/>
              <a:t>Dbbrowser</a:t>
            </a:r>
            <a:r>
              <a:rPr lang="en-IN" dirty="0"/>
              <a:t> installation</a:t>
            </a:r>
          </a:p>
        </p:txBody>
      </p:sp>
      <p:sp>
        <p:nvSpPr>
          <p:cNvPr id="3" name="Content Placeholder 2">
            <a:extLst>
              <a:ext uri="{FF2B5EF4-FFF2-40B4-BE49-F238E27FC236}">
                <a16:creationId xmlns:a16="http://schemas.microsoft.com/office/drawing/2014/main" id="{C598DB0B-C983-4005-AD43-AA6336BF679E}"/>
              </a:ext>
            </a:extLst>
          </p:cNvPr>
          <p:cNvSpPr>
            <a:spLocks noGrp="1"/>
          </p:cNvSpPr>
          <p:nvPr>
            <p:ph idx="1"/>
          </p:nvPr>
        </p:nvSpPr>
        <p:spPr/>
        <p:txBody>
          <a:bodyPr/>
          <a:lstStyle/>
          <a:p>
            <a:r>
              <a:rPr lang="en-IN" dirty="0"/>
              <a:t>We have to download the </a:t>
            </a:r>
            <a:r>
              <a:rPr lang="en-IN" dirty="0" err="1"/>
              <a:t>dbbrowser</a:t>
            </a:r>
            <a:r>
              <a:rPr lang="en-IN" dirty="0"/>
              <a:t> download the </a:t>
            </a:r>
            <a:r>
              <a:rPr lang="en-IN" dirty="0" err="1"/>
              <a:t>dbbrowser</a:t>
            </a:r>
            <a:r>
              <a:rPr lang="en-IN" dirty="0"/>
              <a:t> from </a:t>
            </a:r>
          </a:p>
          <a:p>
            <a:pPr marL="0" indent="0">
              <a:buNone/>
            </a:pPr>
            <a:r>
              <a:rPr lang="en-IN" dirty="0">
                <a:hlinkClick r:id="rId2"/>
              </a:rPr>
              <a:t>https://sqlitebrowser.org/dl/</a:t>
            </a:r>
            <a:endParaRPr lang="en-IN" dirty="0"/>
          </a:p>
          <a:p>
            <a:pPr marL="0" indent="0">
              <a:buNone/>
            </a:pPr>
            <a:endParaRPr lang="en-IN" dirty="0"/>
          </a:p>
        </p:txBody>
      </p:sp>
    </p:spTree>
    <p:extLst>
      <p:ext uri="{BB962C8B-B14F-4D97-AF65-F5344CB8AC3E}">
        <p14:creationId xmlns:p14="http://schemas.microsoft.com/office/powerpoint/2010/main" val="254820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ECA9B-104C-635D-E5E4-E361A4D08007}"/>
              </a:ext>
            </a:extLst>
          </p:cNvPr>
          <p:cNvSpPr>
            <a:spLocks noGrp="1"/>
          </p:cNvSpPr>
          <p:nvPr>
            <p:ph type="title"/>
          </p:nvPr>
        </p:nvSpPr>
        <p:spPr/>
        <p:txBody>
          <a:bodyPr/>
          <a:lstStyle/>
          <a:p>
            <a:pPr algn="ctr"/>
            <a:r>
              <a:rPr lang="en-IN" dirty="0"/>
              <a:t>models.py</a:t>
            </a:r>
          </a:p>
        </p:txBody>
      </p:sp>
      <p:sp>
        <p:nvSpPr>
          <p:cNvPr id="3" name="Content Placeholder 2">
            <a:extLst>
              <a:ext uri="{FF2B5EF4-FFF2-40B4-BE49-F238E27FC236}">
                <a16:creationId xmlns:a16="http://schemas.microsoft.com/office/drawing/2014/main" id="{54022B3E-5B9C-9305-EC59-15D1E0A81DA5}"/>
              </a:ext>
            </a:extLst>
          </p:cNvPr>
          <p:cNvSpPr>
            <a:spLocks noGrp="1"/>
          </p:cNvSpPr>
          <p:nvPr>
            <p:ph idx="1"/>
          </p:nvPr>
        </p:nvSpPr>
        <p:spPr/>
        <p:txBody>
          <a:bodyPr>
            <a:normAutofit fontScale="85000" lnSpcReduction="20000"/>
          </a:bodyPr>
          <a:lstStyle/>
          <a:p>
            <a:pPr marL="0" indent="0">
              <a:buNone/>
            </a:pPr>
            <a:r>
              <a:rPr lang="en-IN" dirty="0"/>
              <a:t>from </a:t>
            </a:r>
            <a:r>
              <a:rPr lang="en-IN" dirty="0" err="1"/>
              <a:t>django.db</a:t>
            </a:r>
            <a:r>
              <a:rPr lang="en-IN" dirty="0"/>
              <a:t> import models</a:t>
            </a:r>
          </a:p>
          <a:p>
            <a:pPr marL="0" indent="0">
              <a:buNone/>
            </a:pPr>
            <a:endParaRPr lang="en-IN" dirty="0"/>
          </a:p>
          <a:p>
            <a:pPr marL="0" indent="0">
              <a:buNone/>
            </a:pPr>
            <a:endParaRPr lang="en-IN" dirty="0"/>
          </a:p>
          <a:p>
            <a:pPr marL="0" indent="0">
              <a:buNone/>
            </a:pPr>
            <a:r>
              <a:rPr lang="en-IN" dirty="0"/>
              <a:t>class Employee(</a:t>
            </a:r>
            <a:r>
              <a:rPr lang="en-IN" dirty="0" err="1"/>
              <a:t>models.Model</a:t>
            </a:r>
            <a:r>
              <a:rPr lang="en-IN" dirty="0"/>
              <a:t>):</a:t>
            </a:r>
          </a:p>
          <a:p>
            <a:pPr marL="0" indent="0">
              <a:buNone/>
            </a:pPr>
            <a:r>
              <a:rPr lang="en-IN" dirty="0"/>
              <a:t>    </a:t>
            </a:r>
            <a:r>
              <a:rPr lang="en-IN" dirty="0" err="1"/>
              <a:t>eid</a:t>
            </a:r>
            <a:r>
              <a:rPr lang="en-IN" dirty="0"/>
              <a:t> = </a:t>
            </a:r>
            <a:r>
              <a:rPr lang="en-IN" dirty="0" err="1"/>
              <a:t>models.CharField</a:t>
            </a:r>
            <a:r>
              <a:rPr lang="en-IN" dirty="0"/>
              <a:t>(</a:t>
            </a:r>
            <a:r>
              <a:rPr lang="en-IN" dirty="0" err="1"/>
              <a:t>max_length</a:t>
            </a:r>
            <a:r>
              <a:rPr lang="en-IN" dirty="0"/>
              <a:t>=20)</a:t>
            </a:r>
          </a:p>
          <a:p>
            <a:pPr marL="0" indent="0">
              <a:buNone/>
            </a:pPr>
            <a:r>
              <a:rPr lang="en-IN" dirty="0"/>
              <a:t>    </a:t>
            </a:r>
            <a:r>
              <a:rPr lang="en-IN" dirty="0" err="1"/>
              <a:t>ename</a:t>
            </a:r>
            <a:r>
              <a:rPr lang="en-IN" dirty="0"/>
              <a:t> = </a:t>
            </a:r>
            <a:r>
              <a:rPr lang="en-IN" dirty="0" err="1"/>
              <a:t>models.CharField</a:t>
            </a:r>
            <a:r>
              <a:rPr lang="en-IN" dirty="0"/>
              <a:t>(</a:t>
            </a:r>
            <a:r>
              <a:rPr lang="en-IN" dirty="0" err="1"/>
              <a:t>max_length</a:t>
            </a:r>
            <a:r>
              <a:rPr lang="en-IN" dirty="0"/>
              <a:t>=100)</a:t>
            </a:r>
          </a:p>
          <a:p>
            <a:pPr marL="0" indent="0">
              <a:buNone/>
            </a:pPr>
            <a:r>
              <a:rPr lang="en-IN" dirty="0"/>
              <a:t>    </a:t>
            </a:r>
            <a:r>
              <a:rPr lang="en-IN" dirty="0" err="1"/>
              <a:t>econtact</a:t>
            </a:r>
            <a:r>
              <a:rPr lang="en-IN" dirty="0"/>
              <a:t> = </a:t>
            </a:r>
            <a:r>
              <a:rPr lang="en-IN" dirty="0" err="1"/>
              <a:t>models.CharField</a:t>
            </a:r>
            <a:r>
              <a:rPr lang="en-IN" dirty="0"/>
              <a:t>(</a:t>
            </a:r>
            <a:r>
              <a:rPr lang="en-IN" dirty="0" err="1"/>
              <a:t>max_length</a:t>
            </a:r>
            <a:r>
              <a:rPr lang="en-IN" dirty="0"/>
              <a:t>=15)</a:t>
            </a:r>
          </a:p>
          <a:p>
            <a:pPr marL="0" indent="0">
              <a:buNone/>
            </a:pPr>
            <a:r>
              <a:rPr lang="en-IN" dirty="0"/>
              <a:t>     </a:t>
            </a:r>
            <a:r>
              <a:rPr lang="en-US" dirty="0"/>
              <a:t>address = </a:t>
            </a:r>
            <a:r>
              <a:rPr lang="en-US" dirty="0" err="1"/>
              <a:t>models.CharField</a:t>
            </a:r>
            <a:r>
              <a:rPr lang="en-US" dirty="0"/>
              <a:t>(</a:t>
            </a:r>
            <a:r>
              <a:rPr lang="en-US" dirty="0" err="1"/>
              <a:t>max_length</a:t>
            </a:r>
            <a:r>
              <a:rPr lang="en-US" dirty="0"/>
              <a:t>= 50)</a:t>
            </a:r>
            <a:r>
              <a:rPr lang="en-IN" dirty="0"/>
              <a:t>	</a:t>
            </a:r>
          </a:p>
          <a:p>
            <a:pPr marL="0" indent="0">
              <a:buNone/>
            </a:pPr>
            <a:endParaRPr lang="en-IN" dirty="0"/>
          </a:p>
          <a:p>
            <a:pPr marL="0" indent="0">
              <a:buNone/>
            </a:pPr>
            <a:r>
              <a:rPr lang="en-IN" dirty="0"/>
              <a:t>class Meta:</a:t>
            </a:r>
          </a:p>
          <a:p>
            <a:pPr marL="0" indent="0">
              <a:buNone/>
            </a:pPr>
            <a:r>
              <a:rPr lang="en-IN" dirty="0"/>
              <a:t>    </a:t>
            </a:r>
            <a:r>
              <a:rPr lang="en-IN" dirty="0" err="1"/>
              <a:t>db_table</a:t>
            </a:r>
            <a:r>
              <a:rPr lang="en-IN" dirty="0"/>
              <a:t> = "employee"</a:t>
            </a:r>
          </a:p>
          <a:p>
            <a:pPr marL="0" indent="0">
              <a:buNone/>
            </a:pPr>
            <a:endParaRPr lang="en-IN" dirty="0"/>
          </a:p>
        </p:txBody>
      </p:sp>
    </p:spTree>
    <p:extLst>
      <p:ext uri="{BB962C8B-B14F-4D97-AF65-F5344CB8AC3E}">
        <p14:creationId xmlns:p14="http://schemas.microsoft.com/office/powerpoint/2010/main" val="2155134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D053-CEB6-16D3-109F-DA9B8AC702F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E7802DA-2705-1EDE-C8C0-2A3698AACD1A}"/>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1778605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E4E47-F8E6-B706-266E-C107AB591DBF}"/>
              </a:ext>
            </a:extLst>
          </p:cNvPr>
          <p:cNvSpPr>
            <a:spLocks noGrp="1"/>
          </p:cNvSpPr>
          <p:nvPr>
            <p:ph type="title"/>
          </p:nvPr>
        </p:nvSpPr>
        <p:spPr/>
        <p:txBody>
          <a:bodyPr/>
          <a:lstStyle/>
          <a:p>
            <a:r>
              <a:rPr lang="en-IN" dirty="0"/>
              <a:t>Create python a file in the </a:t>
            </a:r>
            <a:r>
              <a:rPr lang="en-IN" dirty="0" err="1"/>
              <a:t>formapp</a:t>
            </a:r>
            <a:r>
              <a:rPr lang="en-IN" dirty="0"/>
              <a:t> name as form.py</a:t>
            </a:r>
          </a:p>
        </p:txBody>
      </p:sp>
      <p:sp>
        <p:nvSpPr>
          <p:cNvPr id="3" name="Content Placeholder 2">
            <a:extLst>
              <a:ext uri="{FF2B5EF4-FFF2-40B4-BE49-F238E27FC236}">
                <a16:creationId xmlns:a16="http://schemas.microsoft.com/office/drawing/2014/main" id="{E2B07EFB-BC23-26B9-6A2E-9B53A33CC8C5}"/>
              </a:ext>
            </a:extLst>
          </p:cNvPr>
          <p:cNvSpPr>
            <a:spLocks noGrp="1"/>
          </p:cNvSpPr>
          <p:nvPr>
            <p:ph idx="1"/>
          </p:nvPr>
        </p:nvSpPr>
        <p:spPr/>
        <p:txBody>
          <a:bodyPr>
            <a:normAutofit lnSpcReduction="10000"/>
          </a:bodyPr>
          <a:lstStyle/>
          <a:p>
            <a:pPr marL="0" indent="0">
              <a:buNone/>
            </a:pPr>
            <a:r>
              <a:rPr lang="en-IN" dirty="0"/>
              <a:t>form.py</a:t>
            </a:r>
          </a:p>
          <a:p>
            <a:pPr marL="0" indent="0">
              <a:buNone/>
            </a:pPr>
            <a:r>
              <a:rPr lang="en-US" dirty="0"/>
              <a:t>from </a:t>
            </a:r>
            <a:r>
              <a:rPr lang="en-US" dirty="0" err="1"/>
              <a:t>django</a:t>
            </a:r>
            <a:r>
              <a:rPr lang="en-US" dirty="0"/>
              <a:t> import forms</a:t>
            </a:r>
          </a:p>
          <a:p>
            <a:pPr marL="0" indent="0">
              <a:buNone/>
            </a:pPr>
            <a:r>
              <a:rPr lang="en-US" dirty="0"/>
              <a:t>from .models import Employee</a:t>
            </a:r>
          </a:p>
          <a:p>
            <a:pPr marL="0" indent="0">
              <a:buNone/>
            </a:pPr>
            <a:endParaRPr lang="en-US" dirty="0"/>
          </a:p>
          <a:p>
            <a:pPr marL="0" indent="0">
              <a:buNone/>
            </a:pPr>
            <a:endParaRPr lang="en-US" dirty="0"/>
          </a:p>
          <a:p>
            <a:pPr marL="0" indent="0">
              <a:buNone/>
            </a:pPr>
            <a:r>
              <a:rPr lang="en-US" dirty="0"/>
              <a:t>class </a:t>
            </a:r>
            <a:r>
              <a:rPr lang="en-US" dirty="0" err="1"/>
              <a:t>EmployeeForm</a:t>
            </a:r>
            <a:r>
              <a:rPr lang="en-US" dirty="0"/>
              <a:t>(</a:t>
            </a:r>
            <a:r>
              <a:rPr lang="en-US" dirty="0" err="1"/>
              <a:t>forms.ModelForm</a:t>
            </a:r>
            <a:r>
              <a:rPr lang="en-US" dirty="0"/>
              <a:t>):</a:t>
            </a:r>
          </a:p>
          <a:p>
            <a:pPr marL="0" indent="0">
              <a:buNone/>
            </a:pPr>
            <a:r>
              <a:rPr lang="en-US" dirty="0"/>
              <a:t>    class Meta:</a:t>
            </a:r>
          </a:p>
          <a:p>
            <a:pPr marL="0" indent="0">
              <a:buNone/>
            </a:pPr>
            <a:r>
              <a:rPr lang="en-US" dirty="0"/>
              <a:t>        model = Employee</a:t>
            </a:r>
          </a:p>
          <a:p>
            <a:pPr marL="0" indent="0">
              <a:buNone/>
            </a:pPr>
            <a:r>
              <a:rPr lang="en-US" dirty="0"/>
              <a:t>        fields = "__all__"</a:t>
            </a:r>
            <a:endParaRPr lang="en-IN" dirty="0"/>
          </a:p>
          <a:p>
            <a:endParaRPr lang="en-IN" dirty="0"/>
          </a:p>
        </p:txBody>
      </p:sp>
    </p:spTree>
    <p:extLst>
      <p:ext uri="{BB962C8B-B14F-4D97-AF65-F5344CB8AC3E}">
        <p14:creationId xmlns:p14="http://schemas.microsoft.com/office/powerpoint/2010/main" val="197166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8908-D59C-C4DE-2E2E-74872A046A72}"/>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F4755EA6-65BF-8C32-349E-245115B3B3DF}"/>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186381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DC5BC-0701-BB34-7E9C-07C8928B0822}"/>
              </a:ext>
            </a:extLst>
          </p:cNvPr>
          <p:cNvSpPr>
            <a:spLocks noGrp="1"/>
          </p:cNvSpPr>
          <p:nvPr>
            <p:ph type="title"/>
          </p:nvPr>
        </p:nvSpPr>
        <p:spPr/>
        <p:txBody>
          <a:bodyPr/>
          <a:lstStyle/>
          <a:p>
            <a:r>
              <a:rPr lang="en-IN" dirty="0"/>
              <a:t>Create a directory name it as template and in the template create an index.html file</a:t>
            </a:r>
          </a:p>
        </p:txBody>
      </p:sp>
      <p:sp>
        <p:nvSpPr>
          <p:cNvPr id="3" name="Content Placeholder 2">
            <a:extLst>
              <a:ext uri="{FF2B5EF4-FFF2-40B4-BE49-F238E27FC236}">
                <a16:creationId xmlns:a16="http://schemas.microsoft.com/office/drawing/2014/main" id="{A613105C-CDE7-F974-E294-73EE5B9491C2}"/>
              </a:ext>
            </a:extLst>
          </p:cNvPr>
          <p:cNvSpPr>
            <a:spLocks noGrp="1"/>
          </p:cNvSpPr>
          <p:nvPr>
            <p:ph idx="1"/>
          </p:nvPr>
        </p:nvSpPr>
        <p:spPr>
          <a:xfrm>
            <a:off x="838200" y="1825624"/>
            <a:ext cx="10515600" cy="5032375"/>
          </a:xfrm>
        </p:spPr>
        <p:txBody>
          <a:bodyPr>
            <a:normAutofit fontScale="32500" lnSpcReduction="20000"/>
          </a:bodyPr>
          <a:lstStyle/>
          <a:p>
            <a:pPr marL="0" indent="0">
              <a:buNone/>
            </a:pPr>
            <a:endParaRPr lang="en-IN" sz="4800" dirty="0"/>
          </a:p>
          <a:p>
            <a:pPr marL="0" indent="0">
              <a:buNone/>
            </a:pPr>
            <a:r>
              <a:rPr lang="en-IN" sz="4800" dirty="0"/>
              <a:t>&lt;!DOCTYPE html&gt;</a:t>
            </a:r>
          </a:p>
          <a:p>
            <a:pPr marL="0" indent="0">
              <a:buNone/>
            </a:pPr>
            <a:r>
              <a:rPr lang="en-IN" sz="4800" dirty="0"/>
              <a:t>&lt;html lang="</a:t>
            </a:r>
            <a:r>
              <a:rPr lang="en-IN" sz="4800" dirty="0" err="1"/>
              <a:t>en</a:t>
            </a:r>
            <a:r>
              <a:rPr lang="en-IN" sz="4800" dirty="0"/>
              <a:t>"&gt;</a:t>
            </a:r>
          </a:p>
          <a:p>
            <a:pPr marL="0" indent="0">
              <a:buNone/>
            </a:pPr>
            <a:r>
              <a:rPr lang="en-IN" sz="4800" dirty="0"/>
              <a:t>&lt;head&gt;</a:t>
            </a:r>
          </a:p>
          <a:p>
            <a:pPr marL="0" indent="0">
              <a:buNone/>
            </a:pPr>
            <a:r>
              <a:rPr lang="en-IN" sz="4800" dirty="0"/>
              <a:t>    &lt;meta charset="UTF-8"&gt;</a:t>
            </a:r>
          </a:p>
          <a:p>
            <a:pPr marL="0" indent="0">
              <a:buNone/>
            </a:pPr>
            <a:r>
              <a:rPr lang="en-IN" sz="4800" dirty="0"/>
              <a:t>    &lt;title&gt;Index&lt;/title&gt;</a:t>
            </a:r>
          </a:p>
          <a:p>
            <a:pPr marL="0" indent="0">
              <a:buNone/>
            </a:pPr>
            <a:r>
              <a:rPr lang="en-IN" sz="4800" dirty="0"/>
              <a:t>    &lt;link </a:t>
            </a:r>
            <a:r>
              <a:rPr lang="en-IN" sz="4800" dirty="0" err="1"/>
              <a:t>href</a:t>
            </a:r>
            <a:r>
              <a:rPr lang="en-IN" sz="4800" dirty="0"/>
              <a:t>="https://cdn.jsdelivr.net/</a:t>
            </a:r>
            <a:r>
              <a:rPr lang="en-IN" sz="4800" dirty="0" err="1"/>
              <a:t>npm</a:t>
            </a:r>
            <a:r>
              <a:rPr lang="en-IN" sz="4800" dirty="0"/>
              <a:t>/bootstrap@5.0.2/</a:t>
            </a:r>
            <a:r>
              <a:rPr lang="en-IN" sz="4800" dirty="0" err="1"/>
              <a:t>dist</a:t>
            </a:r>
            <a:r>
              <a:rPr lang="en-IN" sz="4800" dirty="0"/>
              <a:t>/</a:t>
            </a:r>
            <a:r>
              <a:rPr lang="en-IN" sz="4800" dirty="0" err="1"/>
              <a:t>css</a:t>
            </a:r>
            <a:r>
              <a:rPr lang="en-IN" sz="4800" dirty="0"/>
              <a:t>/bootstrap.min.css" </a:t>
            </a:r>
            <a:r>
              <a:rPr lang="en-IN" sz="4800" dirty="0" err="1"/>
              <a:t>rel</a:t>
            </a:r>
            <a:r>
              <a:rPr lang="en-IN" sz="4800" dirty="0"/>
              <a:t>="stylesheet" &gt;</a:t>
            </a:r>
          </a:p>
          <a:p>
            <a:pPr marL="0" indent="0">
              <a:buNone/>
            </a:pPr>
            <a:r>
              <a:rPr lang="en-IN" sz="4800" dirty="0"/>
              <a:t>&lt;/head&gt; &lt;body&gt;</a:t>
            </a:r>
          </a:p>
          <a:p>
            <a:pPr marL="0" indent="0">
              <a:buNone/>
            </a:pPr>
            <a:r>
              <a:rPr lang="en-IN" sz="4800" dirty="0"/>
              <a:t>&lt;form method="POST" class="post-form" </a:t>
            </a:r>
            <a:r>
              <a:rPr lang="en-IN" sz="4800" dirty="0" err="1"/>
              <a:t>enctype</a:t>
            </a:r>
            <a:r>
              <a:rPr lang="en-IN" sz="4800" dirty="0"/>
              <a:t>="multipart/form-data" autocomplete="off"&gt;</a:t>
            </a:r>
          </a:p>
          <a:p>
            <a:pPr marL="0" indent="0">
              <a:buNone/>
            </a:pPr>
            <a:r>
              <a:rPr lang="en-IN" sz="4800" dirty="0"/>
              <a:t>        {% </a:t>
            </a:r>
            <a:r>
              <a:rPr lang="en-IN" sz="4800" dirty="0" err="1"/>
              <a:t>csrf_token</a:t>
            </a:r>
            <a:r>
              <a:rPr lang="en-IN" sz="4800" dirty="0"/>
              <a:t> %}</a:t>
            </a:r>
          </a:p>
          <a:p>
            <a:pPr marL="0" indent="0">
              <a:buNone/>
            </a:pPr>
            <a:r>
              <a:rPr lang="en-IN" sz="4800" dirty="0"/>
              <a:t>        {{ </a:t>
            </a:r>
            <a:r>
              <a:rPr lang="en-IN" sz="4800" dirty="0" err="1"/>
              <a:t>form.as_p</a:t>
            </a:r>
            <a:r>
              <a:rPr lang="en-IN" sz="4800" dirty="0"/>
              <a:t> }}</a:t>
            </a:r>
          </a:p>
          <a:p>
            <a:pPr marL="0" indent="0">
              <a:buNone/>
            </a:pPr>
            <a:r>
              <a:rPr lang="en-IN" sz="4800" dirty="0"/>
              <a:t>        &lt;label for="</a:t>
            </a:r>
            <a:r>
              <a:rPr lang="en-IN" sz="4800" dirty="0" err="1"/>
              <a:t>eid</a:t>
            </a:r>
            <a:r>
              <a:rPr lang="en-IN" sz="4800" dirty="0"/>
              <a:t>"&gt;Employee ID:&lt;/label&gt;</a:t>
            </a:r>
          </a:p>
          <a:p>
            <a:pPr marL="0" indent="0">
              <a:buNone/>
            </a:pPr>
            <a:r>
              <a:rPr lang="en-IN" sz="4800" dirty="0"/>
              <a:t>        &lt;input type="text" id="</a:t>
            </a:r>
            <a:r>
              <a:rPr lang="en-IN" sz="4800" dirty="0" err="1"/>
              <a:t>eid</a:t>
            </a:r>
            <a:r>
              <a:rPr lang="en-IN" sz="4800" dirty="0"/>
              <a:t>" name="</a:t>
            </a:r>
            <a:r>
              <a:rPr lang="en-IN" sz="4800" dirty="0" err="1"/>
              <a:t>eid</a:t>
            </a:r>
            <a:r>
              <a:rPr lang="en-IN" sz="4800" dirty="0"/>
              <a:t>"&gt;&lt;</a:t>
            </a:r>
            <a:r>
              <a:rPr lang="en-IN" sz="4800" dirty="0" err="1"/>
              <a:t>br</a:t>
            </a:r>
            <a:r>
              <a:rPr lang="en-IN" sz="4800" dirty="0"/>
              <a:t>&gt; &lt;</a:t>
            </a:r>
            <a:r>
              <a:rPr lang="en-IN" sz="4800" dirty="0" err="1"/>
              <a:t>br</a:t>
            </a:r>
            <a:r>
              <a:rPr lang="en-IN" sz="4800" dirty="0"/>
              <a:t>&gt;</a:t>
            </a:r>
          </a:p>
          <a:p>
            <a:pPr marL="0" indent="0">
              <a:buNone/>
            </a:pPr>
            <a:r>
              <a:rPr lang="en-IN" sz="4800" dirty="0"/>
              <a:t>        &lt;label for="</a:t>
            </a:r>
            <a:r>
              <a:rPr lang="en-IN" sz="4800" dirty="0" err="1"/>
              <a:t>ename</a:t>
            </a:r>
            <a:r>
              <a:rPr lang="en-IN" sz="4800" dirty="0"/>
              <a:t>"&gt;Employee name:&lt;/label&gt;</a:t>
            </a:r>
          </a:p>
          <a:p>
            <a:pPr marL="0" indent="0">
              <a:buNone/>
            </a:pPr>
            <a:r>
              <a:rPr lang="en-IN" sz="4800" dirty="0"/>
              <a:t>        &lt;input type="text" id="</a:t>
            </a:r>
            <a:r>
              <a:rPr lang="en-IN" sz="4800" dirty="0" err="1"/>
              <a:t>ename</a:t>
            </a:r>
            <a:r>
              <a:rPr lang="en-IN" sz="4800" dirty="0"/>
              <a:t>" name="</a:t>
            </a:r>
            <a:r>
              <a:rPr lang="en-IN" sz="4800" dirty="0" err="1"/>
              <a:t>ename</a:t>
            </a:r>
            <a:r>
              <a:rPr lang="en-IN" sz="4800" dirty="0"/>
              <a:t>"&gt;&lt;</a:t>
            </a:r>
            <a:r>
              <a:rPr lang="en-IN" sz="4800" dirty="0" err="1"/>
              <a:t>br</a:t>
            </a:r>
            <a:r>
              <a:rPr lang="en-IN" sz="4800" dirty="0"/>
              <a:t>&gt; &lt;</a:t>
            </a:r>
            <a:r>
              <a:rPr lang="en-IN" sz="4800" dirty="0" err="1"/>
              <a:t>br</a:t>
            </a:r>
            <a:r>
              <a:rPr lang="en-IN" sz="4800" dirty="0"/>
              <a:t>&gt;</a:t>
            </a:r>
          </a:p>
          <a:p>
            <a:pPr marL="0" indent="0">
              <a:buNone/>
            </a:pPr>
            <a:r>
              <a:rPr lang="en-IN" sz="4800" dirty="0"/>
              <a:t>        &lt;label for="</a:t>
            </a:r>
            <a:r>
              <a:rPr lang="en-IN" sz="4800" dirty="0" err="1"/>
              <a:t>econtact</a:t>
            </a:r>
            <a:r>
              <a:rPr lang="en-IN" sz="4800" dirty="0"/>
              <a:t>"&gt;Employee Contact:&lt;/label&gt;</a:t>
            </a:r>
          </a:p>
          <a:p>
            <a:pPr marL="0" indent="0">
              <a:buNone/>
            </a:pPr>
            <a:endParaRPr lang="en-IN" dirty="0"/>
          </a:p>
        </p:txBody>
      </p:sp>
    </p:spTree>
    <p:extLst>
      <p:ext uri="{BB962C8B-B14F-4D97-AF65-F5344CB8AC3E}">
        <p14:creationId xmlns:p14="http://schemas.microsoft.com/office/powerpoint/2010/main" val="266574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7EAA6-EF14-EA2E-ADB0-21C559EDF1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334F43-B1F8-6C99-AAF7-36B436BAF727}"/>
              </a:ext>
            </a:extLst>
          </p:cNvPr>
          <p:cNvSpPr>
            <a:spLocks noGrp="1"/>
          </p:cNvSpPr>
          <p:nvPr>
            <p:ph idx="1"/>
          </p:nvPr>
        </p:nvSpPr>
        <p:spPr/>
        <p:txBody>
          <a:bodyPr/>
          <a:lstStyle/>
          <a:p>
            <a:pPr marL="0" indent="0">
              <a:buNone/>
            </a:pPr>
            <a:r>
              <a:rPr lang="en-IN" sz="2800" dirty="0"/>
              <a:t> &lt;input type="text" id="</a:t>
            </a:r>
            <a:r>
              <a:rPr lang="en-IN" sz="2800" dirty="0" err="1"/>
              <a:t>econtact</a:t>
            </a:r>
            <a:r>
              <a:rPr lang="en-IN" sz="2800" dirty="0"/>
              <a:t>" name="</a:t>
            </a:r>
            <a:r>
              <a:rPr lang="en-IN" sz="2800" dirty="0" err="1"/>
              <a:t>econtact</a:t>
            </a:r>
            <a:r>
              <a:rPr lang="en-IN" sz="2800" dirty="0"/>
              <a:t>"&gt;&lt;</a:t>
            </a:r>
            <a:r>
              <a:rPr lang="en-IN" sz="2800" dirty="0" err="1"/>
              <a:t>br</a:t>
            </a:r>
            <a:r>
              <a:rPr lang="en-IN" sz="2800" dirty="0"/>
              <a:t>&gt; &lt;</a:t>
            </a:r>
            <a:r>
              <a:rPr lang="en-IN" sz="2800" dirty="0" err="1"/>
              <a:t>br</a:t>
            </a:r>
            <a:r>
              <a:rPr lang="en-IN" sz="2800" dirty="0"/>
              <a:t>&gt;</a:t>
            </a:r>
          </a:p>
          <a:p>
            <a:pPr marL="0" indent="0">
              <a:buNone/>
            </a:pPr>
            <a:r>
              <a:rPr lang="en-IN" sz="2800" dirty="0"/>
              <a:t>        &lt;label for="address"&gt;Employee address:&lt;/label&gt;</a:t>
            </a:r>
          </a:p>
          <a:p>
            <a:pPr marL="0" indent="0">
              <a:buNone/>
            </a:pPr>
            <a:r>
              <a:rPr lang="en-IN" sz="2800" dirty="0"/>
              <a:t>        &lt;input type="text" id="address" name="address"&gt;&lt;</a:t>
            </a:r>
            <a:r>
              <a:rPr lang="en-IN" sz="2800" dirty="0" err="1"/>
              <a:t>br</a:t>
            </a:r>
            <a:r>
              <a:rPr lang="en-IN" sz="2800" dirty="0"/>
              <a:t>&gt; &lt;</a:t>
            </a:r>
            <a:r>
              <a:rPr lang="en-IN" sz="2800" dirty="0" err="1"/>
              <a:t>br</a:t>
            </a:r>
            <a:r>
              <a:rPr lang="en-IN" sz="2800" dirty="0"/>
              <a:t>&gt;</a:t>
            </a:r>
          </a:p>
          <a:p>
            <a:pPr marL="0" indent="0">
              <a:buNone/>
            </a:pPr>
            <a:r>
              <a:rPr lang="en-IN" sz="2800" dirty="0"/>
              <a:t>        &lt;button class="</a:t>
            </a:r>
            <a:r>
              <a:rPr lang="en-IN" sz="2800" dirty="0" err="1"/>
              <a:t>btn</a:t>
            </a:r>
            <a:r>
              <a:rPr lang="en-IN" sz="2800" dirty="0"/>
              <a:t> </a:t>
            </a:r>
            <a:r>
              <a:rPr lang="en-IN" sz="2800" dirty="0" err="1"/>
              <a:t>btn</a:t>
            </a:r>
            <a:r>
              <a:rPr lang="en-IN" sz="2800" dirty="0"/>
              <a:t>-primary" type="submit"&gt;Save&lt;/button&gt;</a:t>
            </a:r>
          </a:p>
          <a:p>
            <a:pPr marL="0" indent="0">
              <a:buNone/>
            </a:pPr>
            <a:r>
              <a:rPr lang="en-IN" sz="2800" dirty="0"/>
              <a:t>        &lt;button class="</a:t>
            </a:r>
            <a:r>
              <a:rPr lang="en-IN" sz="2800" dirty="0" err="1"/>
              <a:t>btn</a:t>
            </a:r>
            <a:r>
              <a:rPr lang="en-IN" sz="2800" dirty="0"/>
              <a:t> </a:t>
            </a:r>
            <a:r>
              <a:rPr lang="en-IN" sz="2800" dirty="0" err="1"/>
              <a:t>btn</a:t>
            </a:r>
            <a:r>
              <a:rPr lang="en-IN" sz="2800" dirty="0"/>
              <a:t>-danger" type="button" &gt;Cancel&lt;/button&gt;</a:t>
            </a:r>
          </a:p>
          <a:p>
            <a:pPr marL="0" indent="0">
              <a:buNone/>
            </a:pPr>
            <a:r>
              <a:rPr lang="en-IN" sz="2800" dirty="0"/>
              <a:t>&lt;/form&gt;</a:t>
            </a:r>
          </a:p>
          <a:p>
            <a:pPr marL="0" indent="0">
              <a:buNone/>
            </a:pPr>
            <a:r>
              <a:rPr lang="en-IN" sz="2800" dirty="0"/>
              <a:t>&lt;/body&gt; </a:t>
            </a:r>
          </a:p>
          <a:p>
            <a:pPr marL="0" indent="0">
              <a:buNone/>
            </a:pPr>
            <a:r>
              <a:rPr lang="en-IN" sz="2800" dirty="0"/>
              <a:t>&lt;/html&gt;</a:t>
            </a:r>
            <a:endParaRPr lang="en-IN" dirty="0"/>
          </a:p>
        </p:txBody>
      </p:sp>
    </p:spTree>
    <p:extLst>
      <p:ext uri="{BB962C8B-B14F-4D97-AF65-F5344CB8AC3E}">
        <p14:creationId xmlns:p14="http://schemas.microsoft.com/office/powerpoint/2010/main" val="1998317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E4F0-F4FD-1FEA-D7B7-A0B24861B26A}"/>
              </a:ext>
            </a:extLst>
          </p:cNvPr>
          <p:cNvSpPr>
            <a:spLocks noGrp="1"/>
          </p:cNvSpPr>
          <p:nvPr>
            <p:ph type="title"/>
          </p:nvPr>
        </p:nvSpPr>
        <p:spPr/>
        <p:txBody>
          <a:bodyPr/>
          <a:lstStyle/>
          <a:p>
            <a:r>
              <a:rPr lang="en-IN" dirty="0"/>
              <a:t>Views.py</a:t>
            </a:r>
          </a:p>
        </p:txBody>
      </p:sp>
      <p:sp>
        <p:nvSpPr>
          <p:cNvPr id="3" name="Content Placeholder 2">
            <a:extLst>
              <a:ext uri="{FF2B5EF4-FFF2-40B4-BE49-F238E27FC236}">
                <a16:creationId xmlns:a16="http://schemas.microsoft.com/office/drawing/2014/main" id="{70006D5B-054B-9EBD-54C6-4C1AA5BAD883}"/>
              </a:ext>
            </a:extLst>
          </p:cNvPr>
          <p:cNvSpPr>
            <a:spLocks noGrp="1"/>
          </p:cNvSpPr>
          <p:nvPr>
            <p:ph idx="1"/>
          </p:nvPr>
        </p:nvSpPr>
        <p:spPr>
          <a:xfrm>
            <a:off x="838200" y="1314994"/>
            <a:ext cx="10515600" cy="4861969"/>
          </a:xfrm>
        </p:spPr>
        <p:txBody>
          <a:bodyPr>
            <a:normAutofit fontScale="47500" lnSpcReduction="20000"/>
          </a:bodyPr>
          <a:lstStyle/>
          <a:p>
            <a:pPr marL="0" indent="0">
              <a:buNone/>
            </a:pPr>
            <a:r>
              <a:rPr lang="en-IN" dirty="0"/>
              <a:t># Create your views here.</a:t>
            </a:r>
          </a:p>
          <a:p>
            <a:pPr marL="0" indent="0">
              <a:buNone/>
            </a:pPr>
            <a:r>
              <a:rPr lang="en-IN" dirty="0"/>
              <a:t>from .form import </a:t>
            </a:r>
            <a:r>
              <a:rPr lang="en-IN" dirty="0" err="1"/>
              <a:t>EmployeeForm</a:t>
            </a:r>
            <a:endParaRPr lang="en-IN" dirty="0"/>
          </a:p>
          <a:p>
            <a:pPr marL="0" indent="0">
              <a:buNone/>
            </a:pPr>
            <a:r>
              <a:rPr lang="en-IN" dirty="0"/>
              <a:t>from .models import Employee</a:t>
            </a:r>
          </a:p>
          <a:p>
            <a:pPr marL="0" indent="0">
              <a:buNone/>
            </a:pPr>
            <a:r>
              <a:rPr lang="en-IN" dirty="0"/>
              <a:t># Create your views here.</a:t>
            </a:r>
          </a:p>
          <a:p>
            <a:pPr marL="0" indent="0">
              <a:buNone/>
            </a:pPr>
            <a:r>
              <a:rPr lang="en-IN" dirty="0"/>
              <a:t>def emp(request):</a:t>
            </a:r>
          </a:p>
          <a:p>
            <a:pPr marL="0" indent="0">
              <a:buNone/>
            </a:pPr>
            <a:r>
              <a:rPr lang="en-IN" dirty="0"/>
              <a:t>    if </a:t>
            </a:r>
            <a:r>
              <a:rPr lang="en-IN" dirty="0" err="1"/>
              <a:t>request.method</a:t>
            </a:r>
            <a:r>
              <a:rPr lang="en-IN" dirty="0"/>
              <a:t> == "POST":</a:t>
            </a:r>
          </a:p>
          <a:p>
            <a:pPr marL="0" indent="0">
              <a:buNone/>
            </a:pPr>
            <a:r>
              <a:rPr lang="en-IN" dirty="0"/>
              <a:t>        </a:t>
            </a:r>
            <a:r>
              <a:rPr lang="en-IN" dirty="0" err="1"/>
              <a:t>eid</a:t>
            </a:r>
            <a:r>
              <a:rPr lang="en-IN" dirty="0"/>
              <a:t> = </a:t>
            </a:r>
            <a:r>
              <a:rPr lang="en-IN" dirty="0" err="1"/>
              <a:t>request.POST</a:t>
            </a:r>
            <a:r>
              <a:rPr lang="en-IN" dirty="0"/>
              <a:t>[</a:t>
            </a:r>
            <a:r>
              <a:rPr lang="en-IN" dirty="0" err="1"/>
              <a:t>'eid</a:t>
            </a:r>
            <a:r>
              <a:rPr lang="en-IN" dirty="0"/>
              <a:t>']</a:t>
            </a:r>
          </a:p>
          <a:p>
            <a:pPr marL="0" indent="0">
              <a:buNone/>
            </a:pPr>
            <a:r>
              <a:rPr lang="en-IN" dirty="0"/>
              <a:t>        </a:t>
            </a:r>
            <a:r>
              <a:rPr lang="en-IN" dirty="0" err="1"/>
              <a:t>ename</a:t>
            </a:r>
            <a:r>
              <a:rPr lang="en-IN" dirty="0"/>
              <a:t> = </a:t>
            </a:r>
            <a:r>
              <a:rPr lang="en-IN" dirty="0" err="1"/>
              <a:t>request.POST</a:t>
            </a:r>
            <a:r>
              <a:rPr lang="en-IN" dirty="0"/>
              <a:t>['</a:t>
            </a:r>
            <a:r>
              <a:rPr lang="en-IN" dirty="0" err="1"/>
              <a:t>ename</a:t>
            </a:r>
            <a:r>
              <a:rPr lang="en-IN" dirty="0"/>
              <a:t>']</a:t>
            </a:r>
          </a:p>
          <a:p>
            <a:pPr marL="0" indent="0">
              <a:buNone/>
            </a:pPr>
            <a:r>
              <a:rPr lang="en-IN" dirty="0"/>
              <a:t>        </a:t>
            </a:r>
            <a:r>
              <a:rPr lang="en-IN" dirty="0" err="1"/>
              <a:t>econtact</a:t>
            </a:r>
            <a:r>
              <a:rPr lang="en-IN" dirty="0"/>
              <a:t> = </a:t>
            </a:r>
            <a:r>
              <a:rPr lang="en-IN" dirty="0" err="1"/>
              <a:t>request.POST</a:t>
            </a:r>
            <a:r>
              <a:rPr lang="en-IN" dirty="0"/>
              <a:t>['</a:t>
            </a:r>
            <a:r>
              <a:rPr lang="en-IN" dirty="0" err="1"/>
              <a:t>econtact</a:t>
            </a:r>
            <a:r>
              <a:rPr lang="en-IN" dirty="0"/>
              <a:t>']</a:t>
            </a:r>
          </a:p>
          <a:p>
            <a:pPr marL="0" indent="0">
              <a:buNone/>
            </a:pPr>
            <a:r>
              <a:rPr lang="en-IN" dirty="0"/>
              <a:t>        address = </a:t>
            </a:r>
            <a:r>
              <a:rPr lang="en-IN" dirty="0" err="1"/>
              <a:t>request.POST</a:t>
            </a:r>
            <a:r>
              <a:rPr lang="en-IN" dirty="0"/>
              <a:t>['address']</a:t>
            </a:r>
          </a:p>
          <a:p>
            <a:pPr marL="0" indent="0">
              <a:buNone/>
            </a:pPr>
            <a:endParaRPr lang="en-IN" dirty="0"/>
          </a:p>
          <a:p>
            <a:pPr marL="0" indent="0">
              <a:buNone/>
            </a:pPr>
            <a:r>
              <a:rPr lang="en-IN" dirty="0"/>
              <a:t>        </a:t>
            </a:r>
            <a:r>
              <a:rPr lang="en-IN" dirty="0" err="1"/>
              <a:t>obj</a:t>
            </a:r>
            <a:r>
              <a:rPr lang="en-IN" dirty="0"/>
              <a:t>=Employee();</a:t>
            </a:r>
          </a:p>
          <a:p>
            <a:pPr marL="0" indent="0">
              <a:buNone/>
            </a:pPr>
            <a:r>
              <a:rPr lang="en-IN" dirty="0"/>
              <a:t>        </a:t>
            </a:r>
            <a:r>
              <a:rPr lang="en-IN" dirty="0" err="1"/>
              <a:t>obj.eid</a:t>
            </a:r>
            <a:r>
              <a:rPr lang="en-IN" dirty="0"/>
              <a:t> = </a:t>
            </a:r>
            <a:r>
              <a:rPr lang="en-IN" dirty="0" err="1"/>
              <a:t>eid</a:t>
            </a:r>
            <a:endParaRPr lang="en-IN" dirty="0"/>
          </a:p>
          <a:p>
            <a:pPr marL="0" indent="0">
              <a:buNone/>
            </a:pPr>
            <a:r>
              <a:rPr lang="en-IN" dirty="0"/>
              <a:t>        </a:t>
            </a:r>
            <a:r>
              <a:rPr lang="en-IN" dirty="0" err="1"/>
              <a:t>obj.ename</a:t>
            </a:r>
            <a:r>
              <a:rPr lang="en-IN" dirty="0"/>
              <a:t>= </a:t>
            </a:r>
            <a:r>
              <a:rPr lang="en-IN" dirty="0" err="1"/>
              <a:t>ename</a:t>
            </a:r>
            <a:endParaRPr lang="en-IN" dirty="0"/>
          </a:p>
          <a:p>
            <a:pPr marL="0" indent="0">
              <a:buNone/>
            </a:pPr>
            <a:r>
              <a:rPr lang="en-IN" dirty="0"/>
              <a:t>        </a:t>
            </a:r>
            <a:r>
              <a:rPr lang="en-IN" dirty="0" err="1"/>
              <a:t>obj.econtact</a:t>
            </a:r>
            <a:r>
              <a:rPr lang="en-IN" dirty="0"/>
              <a:t>= </a:t>
            </a:r>
            <a:r>
              <a:rPr lang="en-IN" dirty="0" err="1"/>
              <a:t>econtact</a:t>
            </a:r>
            <a:endParaRPr lang="en-IN" dirty="0"/>
          </a:p>
          <a:p>
            <a:pPr marL="0" indent="0">
              <a:buNone/>
            </a:pPr>
            <a:r>
              <a:rPr lang="en-IN" dirty="0"/>
              <a:t>        </a:t>
            </a:r>
            <a:r>
              <a:rPr lang="en-IN" dirty="0" err="1"/>
              <a:t>obj.address</a:t>
            </a:r>
            <a:r>
              <a:rPr lang="en-IN" dirty="0"/>
              <a:t> =address</a:t>
            </a:r>
          </a:p>
          <a:p>
            <a:pPr marL="0" indent="0">
              <a:buNone/>
            </a:pPr>
            <a:r>
              <a:rPr lang="en-IN" dirty="0"/>
              <a:t>        </a:t>
            </a:r>
            <a:r>
              <a:rPr lang="en-IN" dirty="0" err="1"/>
              <a:t>obj.save</a:t>
            </a:r>
            <a:r>
              <a:rPr lang="en-IN" dirty="0"/>
              <a:t>()</a:t>
            </a:r>
          </a:p>
          <a:p>
            <a:pPr marL="0" indent="0">
              <a:buNone/>
            </a:pPr>
            <a:r>
              <a:rPr lang="en-IN" dirty="0"/>
              <a:t>    return render(request, 'index.html')</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3411170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3C2E-CF90-9CA6-5823-3AC1E2349BD7}"/>
              </a:ext>
            </a:extLst>
          </p:cNvPr>
          <p:cNvSpPr>
            <a:spLocks noGrp="1"/>
          </p:cNvSpPr>
          <p:nvPr>
            <p:ph type="title"/>
          </p:nvPr>
        </p:nvSpPr>
        <p:spPr/>
        <p:txBody>
          <a:bodyPr/>
          <a:lstStyle/>
          <a:p>
            <a:r>
              <a:rPr lang="en-IN" dirty="0"/>
              <a:t>Urls.py of project</a:t>
            </a:r>
          </a:p>
        </p:txBody>
      </p:sp>
      <p:sp>
        <p:nvSpPr>
          <p:cNvPr id="3" name="Content Placeholder 2">
            <a:extLst>
              <a:ext uri="{FF2B5EF4-FFF2-40B4-BE49-F238E27FC236}">
                <a16:creationId xmlns:a16="http://schemas.microsoft.com/office/drawing/2014/main" id="{3FA2CE17-4ECC-7221-9174-0A4A3601FA6D}"/>
              </a:ext>
            </a:extLst>
          </p:cNvPr>
          <p:cNvSpPr>
            <a:spLocks noGrp="1"/>
          </p:cNvSpPr>
          <p:nvPr>
            <p:ph idx="1"/>
          </p:nvPr>
        </p:nvSpPr>
        <p:spPr/>
        <p:txBody>
          <a:bodyPr/>
          <a:lstStyle/>
          <a:p>
            <a:pPr marL="0" indent="0">
              <a:buNone/>
            </a:pPr>
            <a:r>
              <a:rPr lang="en-IN" dirty="0"/>
              <a:t>from </a:t>
            </a:r>
            <a:r>
              <a:rPr lang="en-IN" dirty="0" err="1"/>
              <a:t>django.contrib</a:t>
            </a:r>
            <a:r>
              <a:rPr lang="en-IN" dirty="0"/>
              <a:t> import admin</a:t>
            </a:r>
          </a:p>
          <a:p>
            <a:pPr marL="0" indent="0">
              <a:buNone/>
            </a:pPr>
            <a:r>
              <a:rPr lang="en-IN" dirty="0"/>
              <a:t>from </a:t>
            </a:r>
            <a:r>
              <a:rPr lang="en-IN" dirty="0" err="1"/>
              <a:t>django.urls</a:t>
            </a:r>
            <a:r>
              <a:rPr lang="en-IN" dirty="0"/>
              <a:t> import path, include</a:t>
            </a:r>
          </a:p>
          <a:p>
            <a:pPr marL="0" indent="0">
              <a:buNone/>
            </a:pPr>
            <a:endParaRPr lang="en-IN" dirty="0"/>
          </a:p>
          <a:p>
            <a:pPr marL="0" indent="0">
              <a:buNone/>
            </a:pPr>
            <a:endParaRPr lang="en-IN" dirty="0"/>
          </a:p>
          <a:p>
            <a:pPr marL="0" indent="0">
              <a:buNone/>
            </a:pPr>
            <a:r>
              <a:rPr lang="en-IN" dirty="0" err="1"/>
              <a:t>urlpatterns</a:t>
            </a:r>
            <a:r>
              <a:rPr lang="en-IN" dirty="0"/>
              <a:t> = [</a:t>
            </a:r>
          </a:p>
          <a:p>
            <a:pPr marL="0" indent="0">
              <a:buNone/>
            </a:pPr>
            <a:r>
              <a:rPr lang="en-IN" dirty="0"/>
              <a:t>    path('admin/', </a:t>
            </a:r>
            <a:r>
              <a:rPr lang="en-IN" dirty="0" err="1"/>
              <a:t>admin.site.urls</a:t>
            </a:r>
            <a:r>
              <a:rPr lang="en-IN" dirty="0"/>
              <a:t>),</a:t>
            </a:r>
          </a:p>
          <a:p>
            <a:pPr marL="0" indent="0">
              <a:buNone/>
            </a:pPr>
            <a:r>
              <a:rPr lang="en-IN" dirty="0"/>
              <a:t>    path('', include(“</a:t>
            </a:r>
            <a:r>
              <a:rPr lang="en-IN" dirty="0" err="1"/>
              <a:t>dbapp.urls</a:t>
            </a:r>
            <a:r>
              <a:rPr lang="en-IN" dirty="0"/>
              <a:t>")),</a:t>
            </a:r>
          </a:p>
          <a:p>
            <a:pPr marL="0" indent="0">
              <a:buNone/>
            </a:pPr>
            <a:r>
              <a:rPr lang="en-IN" dirty="0"/>
              <a:t>]</a:t>
            </a:r>
          </a:p>
          <a:p>
            <a:endParaRPr lang="en-IN" dirty="0"/>
          </a:p>
        </p:txBody>
      </p:sp>
    </p:spTree>
    <p:extLst>
      <p:ext uri="{BB962C8B-B14F-4D97-AF65-F5344CB8AC3E}">
        <p14:creationId xmlns:p14="http://schemas.microsoft.com/office/powerpoint/2010/main" val="1432691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ABDE-DBF8-DA88-42B8-B93776DA97EF}"/>
              </a:ext>
            </a:extLst>
          </p:cNvPr>
          <p:cNvSpPr>
            <a:spLocks noGrp="1"/>
          </p:cNvSpPr>
          <p:nvPr>
            <p:ph type="title"/>
          </p:nvPr>
        </p:nvSpPr>
        <p:spPr/>
        <p:txBody>
          <a:bodyPr/>
          <a:lstStyle/>
          <a:p>
            <a:r>
              <a:rPr lang="en-IN" dirty="0"/>
              <a:t>Copy the urls.py of project and paste in </a:t>
            </a:r>
            <a:r>
              <a:rPr lang="en-IN" dirty="0" err="1"/>
              <a:t>formapp</a:t>
            </a:r>
            <a:endParaRPr lang="en-IN" dirty="0"/>
          </a:p>
        </p:txBody>
      </p:sp>
      <p:sp>
        <p:nvSpPr>
          <p:cNvPr id="3" name="Content Placeholder 2">
            <a:extLst>
              <a:ext uri="{FF2B5EF4-FFF2-40B4-BE49-F238E27FC236}">
                <a16:creationId xmlns:a16="http://schemas.microsoft.com/office/drawing/2014/main" id="{B1BAA8C0-4513-32A3-7BC1-B097B1C1B586}"/>
              </a:ext>
            </a:extLst>
          </p:cNvPr>
          <p:cNvSpPr>
            <a:spLocks noGrp="1"/>
          </p:cNvSpPr>
          <p:nvPr>
            <p:ph idx="1"/>
          </p:nvPr>
        </p:nvSpPr>
        <p:spPr/>
        <p:txBody>
          <a:bodyPr>
            <a:normAutofit fontScale="92500" lnSpcReduction="20000"/>
          </a:bodyPr>
          <a:lstStyle/>
          <a:p>
            <a:pPr marL="0" indent="0">
              <a:buNone/>
            </a:pPr>
            <a:r>
              <a:rPr lang="en-US" dirty="0"/>
              <a:t>from </a:t>
            </a:r>
            <a:r>
              <a:rPr lang="en-US" dirty="0" err="1"/>
              <a:t>django.urls</a:t>
            </a:r>
            <a:r>
              <a:rPr lang="en-US" dirty="0"/>
              <a:t> import path</a:t>
            </a:r>
          </a:p>
          <a:p>
            <a:pPr marL="0" indent="0">
              <a:buNone/>
            </a:pPr>
            <a:r>
              <a:rPr lang="en-US" dirty="0"/>
              <a:t>from . import views</a:t>
            </a:r>
          </a:p>
          <a:p>
            <a:pPr marL="0" indent="0">
              <a:buNone/>
            </a:pPr>
            <a:endParaRPr lang="en-US" dirty="0"/>
          </a:p>
          <a:p>
            <a:pPr marL="0" indent="0">
              <a:buNone/>
            </a:pPr>
            <a:endParaRPr lang="en-US" dirty="0"/>
          </a:p>
          <a:p>
            <a:pPr marL="0" indent="0">
              <a:buNone/>
            </a:pPr>
            <a:r>
              <a:rPr lang="en-US" dirty="0" err="1"/>
              <a:t>urlpatterns</a:t>
            </a:r>
            <a:r>
              <a:rPr lang="en-US" dirty="0"/>
              <a:t> = [</a:t>
            </a:r>
          </a:p>
          <a:p>
            <a:pPr marL="0" indent="0">
              <a:buNone/>
            </a:pPr>
            <a:endParaRPr lang="en-US" dirty="0"/>
          </a:p>
          <a:p>
            <a:pPr marL="0" indent="0">
              <a:buNone/>
            </a:pPr>
            <a:endParaRPr lang="en-US" dirty="0"/>
          </a:p>
          <a:p>
            <a:pPr marL="0" indent="0">
              <a:buNone/>
            </a:pPr>
            <a:r>
              <a:rPr lang="en-US" dirty="0"/>
              <a:t>    path("", </a:t>
            </a:r>
            <a:r>
              <a:rPr lang="en-US" dirty="0" err="1"/>
              <a:t>views.emp</a:t>
            </a:r>
            <a:r>
              <a:rPr lang="en-US" dirty="0"/>
              <a:t>)</a:t>
            </a:r>
          </a:p>
          <a:p>
            <a:pPr marL="0" indent="0">
              <a:buNone/>
            </a:pPr>
            <a:endParaRPr lang="en-US" dirty="0"/>
          </a:p>
          <a:p>
            <a:pPr marL="0" indent="0">
              <a:buNone/>
            </a:pPr>
            <a:r>
              <a:rPr lang="en-US" dirty="0"/>
              <a:t>]</a:t>
            </a:r>
            <a:endParaRPr lang="en-IN" dirty="0"/>
          </a:p>
          <a:p>
            <a:pPr marL="0" indent="0">
              <a:buNone/>
            </a:pPr>
            <a:endParaRPr lang="en-IN" dirty="0"/>
          </a:p>
        </p:txBody>
      </p:sp>
    </p:spTree>
    <p:extLst>
      <p:ext uri="{BB962C8B-B14F-4D97-AF65-F5344CB8AC3E}">
        <p14:creationId xmlns:p14="http://schemas.microsoft.com/office/powerpoint/2010/main" val="830729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6484F-84B3-C085-B9D9-176C58CFC9F9}"/>
              </a:ext>
            </a:extLst>
          </p:cNvPr>
          <p:cNvSpPr>
            <a:spLocks noGrp="1"/>
          </p:cNvSpPr>
          <p:nvPr>
            <p:ph type="title"/>
          </p:nvPr>
        </p:nvSpPr>
        <p:spPr/>
        <p:txBody>
          <a:bodyPr/>
          <a:lstStyle/>
          <a:p>
            <a:r>
              <a:rPr lang="en-IN" dirty="0"/>
              <a:t>admin.py</a:t>
            </a:r>
          </a:p>
        </p:txBody>
      </p:sp>
      <p:sp>
        <p:nvSpPr>
          <p:cNvPr id="3" name="Content Placeholder 2">
            <a:extLst>
              <a:ext uri="{FF2B5EF4-FFF2-40B4-BE49-F238E27FC236}">
                <a16:creationId xmlns:a16="http://schemas.microsoft.com/office/drawing/2014/main" id="{34636A4E-A13D-9D4C-67E2-DD3FD05EADC7}"/>
              </a:ext>
            </a:extLst>
          </p:cNvPr>
          <p:cNvSpPr>
            <a:spLocks noGrp="1"/>
          </p:cNvSpPr>
          <p:nvPr>
            <p:ph idx="1"/>
          </p:nvPr>
        </p:nvSpPr>
        <p:spPr/>
        <p:txBody>
          <a:bodyPr/>
          <a:lstStyle/>
          <a:p>
            <a:pPr marL="0" indent="0">
              <a:buNone/>
            </a:pPr>
            <a:r>
              <a:rPr lang="en-US" dirty="0"/>
              <a:t>from </a:t>
            </a:r>
            <a:r>
              <a:rPr lang="en-US" dirty="0" err="1"/>
              <a:t>django.contrib</a:t>
            </a:r>
            <a:r>
              <a:rPr lang="en-US" dirty="0"/>
              <a:t> import admin</a:t>
            </a:r>
          </a:p>
          <a:p>
            <a:pPr marL="0" indent="0">
              <a:buNone/>
            </a:pPr>
            <a:endParaRPr lang="en-US" dirty="0"/>
          </a:p>
          <a:p>
            <a:pPr marL="0" indent="0">
              <a:buNone/>
            </a:pPr>
            <a:r>
              <a:rPr lang="en-US" dirty="0"/>
              <a:t># Register your models here.</a:t>
            </a:r>
          </a:p>
          <a:p>
            <a:pPr marL="0" indent="0">
              <a:buNone/>
            </a:pPr>
            <a:r>
              <a:rPr lang="en-US" dirty="0"/>
              <a:t>from .models import Employee</a:t>
            </a:r>
          </a:p>
          <a:p>
            <a:pPr marL="0" indent="0">
              <a:buNone/>
            </a:pPr>
            <a:r>
              <a:rPr lang="en-US" dirty="0" err="1"/>
              <a:t>admin.site.register</a:t>
            </a:r>
            <a:r>
              <a:rPr lang="en-US" dirty="0"/>
              <a:t>(Employee)</a:t>
            </a:r>
            <a:endParaRPr lang="en-IN" dirty="0"/>
          </a:p>
        </p:txBody>
      </p:sp>
    </p:spTree>
    <p:extLst>
      <p:ext uri="{BB962C8B-B14F-4D97-AF65-F5344CB8AC3E}">
        <p14:creationId xmlns:p14="http://schemas.microsoft.com/office/powerpoint/2010/main" val="2933868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0C65-101F-1323-7BA2-49490B0EE9C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B9E442F-1277-46B8-82C9-606A30184655}"/>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3963065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087F-F441-1065-814D-610C0D11C2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7F1FF6C-AB2A-FD80-08A2-9EFE48E417A1}"/>
              </a:ext>
            </a:extLst>
          </p:cNvPr>
          <p:cNvSpPr>
            <a:spLocks noGrp="1"/>
          </p:cNvSpPr>
          <p:nvPr>
            <p:ph idx="1"/>
          </p:nvPr>
        </p:nvSpPr>
        <p:spPr>
          <a:xfrm>
            <a:off x="977537" y="731519"/>
            <a:ext cx="10515600" cy="4348163"/>
          </a:xfrm>
        </p:spPr>
        <p:txBody>
          <a:bodyPr>
            <a:noAutofit/>
          </a:bodyPr>
          <a:lstStyle/>
          <a:p>
            <a:pPr marL="0" indent="0">
              <a:buNone/>
            </a:pPr>
            <a:r>
              <a:rPr lang="en-IN" sz="1500" dirty="0"/>
              <a:t>from </a:t>
            </a:r>
            <a:r>
              <a:rPr lang="en-IN" sz="1500" dirty="0" err="1"/>
              <a:t>django.shortcuts</a:t>
            </a:r>
            <a:r>
              <a:rPr lang="en-IN" sz="1500" dirty="0"/>
              <a:t> import render</a:t>
            </a:r>
          </a:p>
          <a:p>
            <a:pPr marL="0" indent="0">
              <a:buNone/>
            </a:pPr>
            <a:r>
              <a:rPr lang="en-IN" sz="1500" dirty="0"/>
              <a:t>from .models import Employee</a:t>
            </a:r>
          </a:p>
          <a:p>
            <a:pPr marL="0" indent="0">
              <a:buNone/>
            </a:pPr>
            <a:r>
              <a:rPr lang="en-IN" sz="1500" dirty="0"/>
              <a:t># Create your views here.</a:t>
            </a:r>
          </a:p>
          <a:p>
            <a:pPr marL="0" indent="0">
              <a:buNone/>
            </a:pPr>
            <a:r>
              <a:rPr lang="en-IN" sz="1500" dirty="0"/>
              <a:t>def emp(request):</a:t>
            </a:r>
          </a:p>
          <a:p>
            <a:pPr marL="0" indent="0">
              <a:buNone/>
            </a:pPr>
            <a:r>
              <a:rPr lang="en-IN" sz="1500" dirty="0"/>
              <a:t>    if </a:t>
            </a:r>
            <a:r>
              <a:rPr lang="en-IN" sz="1500" dirty="0" err="1"/>
              <a:t>request.method</a:t>
            </a:r>
            <a:r>
              <a:rPr lang="en-IN" sz="1500" dirty="0"/>
              <a:t> == "POST":</a:t>
            </a:r>
          </a:p>
          <a:p>
            <a:pPr marL="0" indent="0">
              <a:buNone/>
            </a:pPr>
            <a:r>
              <a:rPr lang="en-IN" sz="1500" dirty="0"/>
              <a:t>        </a:t>
            </a:r>
            <a:r>
              <a:rPr lang="en-IN" sz="1500" dirty="0" err="1"/>
              <a:t>eid</a:t>
            </a:r>
            <a:r>
              <a:rPr lang="en-IN" sz="1500" dirty="0"/>
              <a:t> = </a:t>
            </a:r>
            <a:r>
              <a:rPr lang="en-IN" sz="1500" dirty="0" err="1"/>
              <a:t>request.POST</a:t>
            </a:r>
            <a:r>
              <a:rPr lang="en-IN" sz="1500" dirty="0"/>
              <a:t>[</a:t>
            </a:r>
            <a:r>
              <a:rPr lang="en-IN" sz="1500" dirty="0" err="1"/>
              <a:t>'eid</a:t>
            </a:r>
            <a:r>
              <a:rPr lang="en-IN" sz="1500" dirty="0"/>
              <a:t>']</a:t>
            </a:r>
          </a:p>
          <a:p>
            <a:pPr marL="0" indent="0">
              <a:buNone/>
            </a:pPr>
            <a:r>
              <a:rPr lang="en-IN" sz="1500" dirty="0"/>
              <a:t>        </a:t>
            </a:r>
            <a:r>
              <a:rPr lang="en-IN" sz="1500" dirty="0" err="1"/>
              <a:t>ename</a:t>
            </a:r>
            <a:r>
              <a:rPr lang="en-IN" sz="1500" dirty="0"/>
              <a:t> = </a:t>
            </a:r>
            <a:r>
              <a:rPr lang="en-IN" sz="1500" dirty="0" err="1"/>
              <a:t>request.POST</a:t>
            </a:r>
            <a:r>
              <a:rPr lang="en-IN" sz="1500" dirty="0"/>
              <a:t>['</a:t>
            </a:r>
            <a:r>
              <a:rPr lang="en-IN" sz="1500" dirty="0" err="1"/>
              <a:t>ename</a:t>
            </a:r>
            <a:r>
              <a:rPr lang="en-IN" sz="1500" dirty="0"/>
              <a:t>']</a:t>
            </a:r>
          </a:p>
          <a:p>
            <a:pPr marL="0" indent="0">
              <a:buNone/>
            </a:pPr>
            <a:r>
              <a:rPr lang="en-IN" sz="1500" dirty="0"/>
              <a:t>        </a:t>
            </a:r>
            <a:r>
              <a:rPr lang="en-IN" sz="1500" dirty="0" err="1"/>
              <a:t>econtact</a:t>
            </a:r>
            <a:r>
              <a:rPr lang="en-IN" sz="1500" dirty="0"/>
              <a:t> = </a:t>
            </a:r>
            <a:r>
              <a:rPr lang="en-IN" sz="1500" dirty="0" err="1"/>
              <a:t>request.POST</a:t>
            </a:r>
            <a:r>
              <a:rPr lang="en-IN" sz="1500" dirty="0"/>
              <a:t>['</a:t>
            </a:r>
            <a:r>
              <a:rPr lang="en-IN" sz="1500" dirty="0" err="1"/>
              <a:t>econtact</a:t>
            </a:r>
            <a:r>
              <a:rPr lang="en-IN" sz="1500" dirty="0"/>
              <a:t>']</a:t>
            </a:r>
          </a:p>
          <a:p>
            <a:pPr marL="0" indent="0">
              <a:buNone/>
            </a:pPr>
            <a:r>
              <a:rPr lang="en-IN" sz="1500" dirty="0"/>
              <a:t>        address = </a:t>
            </a:r>
            <a:r>
              <a:rPr lang="en-IN" sz="1500" dirty="0" err="1"/>
              <a:t>request.POST</a:t>
            </a:r>
            <a:r>
              <a:rPr lang="en-IN" sz="1500" dirty="0"/>
              <a:t>['address']</a:t>
            </a:r>
          </a:p>
          <a:p>
            <a:pPr marL="0" indent="0">
              <a:buNone/>
            </a:pPr>
            <a:endParaRPr lang="en-IN" sz="1500" dirty="0"/>
          </a:p>
          <a:p>
            <a:pPr marL="0" indent="0">
              <a:buNone/>
            </a:pPr>
            <a:r>
              <a:rPr lang="en-IN" sz="1500" dirty="0"/>
              <a:t>        </a:t>
            </a:r>
            <a:r>
              <a:rPr lang="en-IN" sz="1500" dirty="0" err="1"/>
              <a:t>obj</a:t>
            </a:r>
            <a:r>
              <a:rPr lang="en-IN" sz="1500" dirty="0"/>
              <a:t>=Employee()</a:t>
            </a:r>
          </a:p>
          <a:p>
            <a:pPr marL="0" indent="0">
              <a:buNone/>
            </a:pPr>
            <a:r>
              <a:rPr lang="en-IN" sz="1500" dirty="0"/>
              <a:t>        </a:t>
            </a:r>
            <a:r>
              <a:rPr lang="en-IN" sz="1500" dirty="0" err="1"/>
              <a:t>obj.eid</a:t>
            </a:r>
            <a:r>
              <a:rPr lang="en-IN" sz="1500" dirty="0"/>
              <a:t> = </a:t>
            </a:r>
            <a:r>
              <a:rPr lang="en-IN" sz="1500" dirty="0" err="1"/>
              <a:t>eid</a:t>
            </a:r>
            <a:endParaRPr lang="en-IN" sz="1500" dirty="0"/>
          </a:p>
          <a:p>
            <a:pPr marL="0" indent="0">
              <a:buNone/>
            </a:pPr>
            <a:r>
              <a:rPr lang="en-IN" sz="1500" dirty="0"/>
              <a:t>        </a:t>
            </a:r>
            <a:r>
              <a:rPr lang="en-IN" sz="1500" dirty="0" err="1"/>
              <a:t>obj.ename</a:t>
            </a:r>
            <a:r>
              <a:rPr lang="en-IN" sz="1500" dirty="0"/>
              <a:t>= </a:t>
            </a:r>
            <a:r>
              <a:rPr lang="en-IN" sz="1500" dirty="0" err="1"/>
              <a:t>ename</a:t>
            </a:r>
            <a:endParaRPr lang="en-IN" sz="1500" dirty="0"/>
          </a:p>
          <a:p>
            <a:pPr marL="0" indent="0">
              <a:buNone/>
            </a:pPr>
            <a:r>
              <a:rPr lang="en-IN" sz="1500" dirty="0"/>
              <a:t>        </a:t>
            </a:r>
            <a:r>
              <a:rPr lang="en-IN" sz="1500" dirty="0" err="1"/>
              <a:t>obj.econtact</a:t>
            </a:r>
            <a:r>
              <a:rPr lang="en-IN" sz="1500" dirty="0"/>
              <a:t>= </a:t>
            </a:r>
            <a:r>
              <a:rPr lang="en-IN" sz="1500" dirty="0" err="1"/>
              <a:t>econtact</a:t>
            </a:r>
            <a:endParaRPr lang="en-IN" sz="1500" dirty="0"/>
          </a:p>
          <a:p>
            <a:pPr marL="0" indent="0">
              <a:buNone/>
            </a:pPr>
            <a:r>
              <a:rPr lang="en-IN" sz="1500" dirty="0"/>
              <a:t>        </a:t>
            </a:r>
            <a:r>
              <a:rPr lang="en-IN" sz="1500" dirty="0" err="1"/>
              <a:t>obj.address</a:t>
            </a:r>
            <a:r>
              <a:rPr lang="en-IN" sz="1500" dirty="0"/>
              <a:t> =address</a:t>
            </a:r>
          </a:p>
          <a:p>
            <a:pPr marL="0" indent="0">
              <a:buNone/>
            </a:pPr>
            <a:endParaRPr lang="en-IN" sz="1500" dirty="0"/>
          </a:p>
          <a:p>
            <a:pPr marL="0" indent="0">
              <a:buNone/>
            </a:pPr>
            <a:r>
              <a:rPr lang="en-IN" sz="1500" dirty="0"/>
              <a:t>        </a:t>
            </a:r>
            <a:r>
              <a:rPr lang="en-IN" sz="1500" dirty="0" err="1"/>
              <a:t>obj.save</a:t>
            </a:r>
            <a:r>
              <a:rPr lang="en-IN" sz="1500" dirty="0"/>
              <a:t>()</a:t>
            </a:r>
          </a:p>
          <a:p>
            <a:pPr marL="0" indent="0">
              <a:buNone/>
            </a:pPr>
            <a:r>
              <a:rPr lang="en-IN" sz="1500" dirty="0"/>
              <a:t>    return render(request, 'index.html')</a:t>
            </a:r>
          </a:p>
        </p:txBody>
      </p:sp>
    </p:spTree>
    <p:extLst>
      <p:ext uri="{BB962C8B-B14F-4D97-AF65-F5344CB8AC3E}">
        <p14:creationId xmlns:p14="http://schemas.microsoft.com/office/powerpoint/2010/main" val="3543160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B231-74E6-31E4-8094-3280667AD0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BC541AE-21AA-679B-0035-DFB74D164F6A}"/>
              </a:ext>
            </a:extLst>
          </p:cNvPr>
          <p:cNvSpPr>
            <a:spLocks noGrp="1"/>
          </p:cNvSpPr>
          <p:nvPr>
            <p:ph idx="1"/>
          </p:nvPr>
        </p:nvSpPr>
        <p:spPr/>
        <p:txBody>
          <a:bodyPr/>
          <a:lstStyle/>
          <a:p>
            <a:r>
              <a:rPr lang="en-IN" dirty="0"/>
              <a:t>Give  command python manage.py </a:t>
            </a:r>
            <a:r>
              <a:rPr lang="en-IN" dirty="0" err="1"/>
              <a:t>makemigrations</a:t>
            </a:r>
            <a:r>
              <a:rPr lang="en-IN" dirty="0"/>
              <a:t> </a:t>
            </a:r>
            <a:r>
              <a:rPr lang="en-IN" dirty="0" err="1"/>
              <a:t>dbapp</a:t>
            </a:r>
            <a:endParaRPr lang="en-IN" dirty="0"/>
          </a:p>
          <a:p>
            <a:r>
              <a:rPr lang="en-IN" dirty="0"/>
              <a:t>Python manage.py migrate</a:t>
            </a:r>
          </a:p>
          <a:p>
            <a:pPr marL="0" indent="0">
              <a:buNone/>
            </a:pPr>
            <a:endParaRPr lang="en-IN" dirty="0"/>
          </a:p>
        </p:txBody>
      </p:sp>
    </p:spTree>
    <p:extLst>
      <p:ext uri="{BB962C8B-B14F-4D97-AF65-F5344CB8AC3E}">
        <p14:creationId xmlns:p14="http://schemas.microsoft.com/office/powerpoint/2010/main" val="4095141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96B5F-97CA-E232-5DAC-B40DFFFEA96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775B007-1466-970D-C793-6F5D747EFBA7}"/>
              </a:ext>
            </a:extLst>
          </p:cNvPr>
          <p:cNvPicPr>
            <a:picLocks noGrp="1" noChangeAspect="1"/>
          </p:cNvPicPr>
          <p:nvPr>
            <p:ph idx="1"/>
          </p:nvPr>
        </p:nvPicPr>
        <p:blipFill>
          <a:blip r:embed="rId2"/>
          <a:stretch>
            <a:fillRect/>
          </a:stretch>
        </p:blipFill>
        <p:spPr>
          <a:xfrm>
            <a:off x="1061195" y="2141537"/>
            <a:ext cx="7735712" cy="4351338"/>
          </a:xfrm>
        </p:spPr>
      </p:pic>
    </p:spTree>
    <p:extLst>
      <p:ext uri="{BB962C8B-B14F-4D97-AF65-F5344CB8AC3E}">
        <p14:creationId xmlns:p14="http://schemas.microsoft.com/office/powerpoint/2010/main" val="3470664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17B58-404A-BA8C-9308-C00F436363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DD1B04-071B-D4BD-BF20-CA0C6F37AFA1}"/>
              </a:ext>
            </a:extLst>
          </p:cNvPr>
          <p:cNvSpPr>
            <a:spLocks noGrp="1"/>
          </p:cNvSpPr>
          <p:nvPr>
            <p:ph idx="1"/>
          </p:nvPr>
        </p:nvSpPr>
        <p:spPr/>
        <p:txBody>
          <a:bodyPr/>
          <a:lstStyle/>
          <a:p>
            <a:pPr marL="0" indent="0">
              <a:buNone/>
            </a:pPr>
            <a:r>
              <a:rPr lang="en-IN" dirty="0"/>
              <a:t>Give python manage.py migrate command</a:t>
            </a:r>
          </a:p>
          <a:p>
            <a:pPr marL="0" indent="0">
              <a:buNone/>
            </a:pPr>
            <a:endParaRPr lang="en-IN" dirty="0"/>
          </a:p>
        </p:txBody>
      </p:sp>
      <p:pic>
        <p:nvPicPr>
          <p:cNvPr id="5" name="Picture 4">
            <a:extLst>
              <a:ext uri="{FF2B5EF4-FFF2-40B4-BE49-F238E27FC236}">
                <a16:creationId xmlns:a16="http://schemas.microsoft.com/office/drawing/2014/main" id="{684985BA-552D-5522-2B81-E9F2F4537147}"/>
              </a:ext>
            </a:extLst>
          </p:cNvPr>
          <p:cNvPicPr>
            <a:picLocks noChangeAspect="1"/>
          </p:cNvPicPr>
          <p:nvPr/>
        </p:nvPicPr>
        <p:blipFill>
          <a:blip r:embed="rId2"/>
          <a:stretch>
            <a:fillRect/>
          </a:stretch>
        </p:blipFill>
        <p:spPr>
          <a:xfrm>
            <a:off x="478971" y="2429691"/>
            <a:ext cx="10720251" cy="4214949"/>
          </a:xfrm>
          <a:prstGeom prst="rect">
            <a:avLst/>
          </a:prstGeom>
        </p:spPr>
      </p:pic>
    </p:spTree>
    <p:extLst>
      <p:ext uri="{BB962C8B-B14F-4D97-AF65-F5344CB8AC3E}">
        <p14:creationId xmlns:p14="http://schemas.microsoft.com/office/powerpoint/2010/main" val="3304602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9F4C-1736-F233-7F8C-31AAD144BD9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2928B92-7023-C798-62CE-AF52FBBE11D9}"/>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588253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206F-26CD-347D-88D3-30F534E08C7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04E5C3-C294-48FF-1503-F8CBA6E275FD}"/>
              </a:ext>
            </a:extLst>
          </p:cNvPr>
          <p:cNvSpPr>
            <a:spLocks noGrp="1"/>
          </p:cNvSpPr>
          <p:nvPr>
            <p:ph idx="1"/>
          </p:nvPr>
        </p:nvSpPr>
        <p:spPr/>
        <p:txBody>
          <a:bodyPr/>
          <a:lstStyle/>
          <a:p>
            <a:pPr marL="0" indent="0">
              <a:buNone/>
            </a:pPr>
            <a:endParaRPr lang="en-IN" dirty="0"/>
          </a:p>
          <a:p>
            <a:pPr marL="0" indent="0">
              <a:buNone/>
            </a:pPr>
            <a:r>
              <a:rPr lang="en-IN" dirty="0"/>
              <a:t>Then run the server using the command</a:t>
            </a:r>
          </a:p>
          <a:p>
            <a:pPr marL="0" indent="0">
              <a:buNone/>
            </a:pPr>
            <a:r>
              <a:rPr lang="en-IN" dirty="0"/>
              <a:t>python manage.py </a:t>
            </a:r>
            <a:r>
              <a:rPr lang="en-IN" dirty="0" err="1"/>
              <a:t>runserver</a:t>
            </a:r>
            <a:r>
              <a:rPr lang="en-IN" dirty="0"/>
              <a:t> </a:t>
            </a:r>
          </a:p>
          <a:p>
            <a:pPr marL="0" indent="0">
              <a:buNone/>
            </a:pPr>
            <a:endParaRPr lang="en-IN" dirty="0"/>
          </a:p>
          <a:p>
            <a:pPr marL="0" indent="0">
              <a:buNone/>
            </a:pPr>
            <a:r>
              <a:rPr lang="en-IN" dirty="0"/>
              <a:t>Click on the </a:t>
            </a:r>
            <a:r>
              <a:rPr lang="en-IN" dirty="0" err="1"/>
              <a:t>url</a:t>
            </a:r>
            <a:r>
              <a:rPr lang="en-IN" dirty="0"/>
              <a:t> to view the result</a:t>
            </a:r>
          </a:p>
          <a:p>
            <a:pPr marL="0" indent="0">
              <a:buNone/>
            </a:pPr>
            <a:endParaRPr lang="en-IN" dirty="0"/>
          </a:p>
          <a:p>
            <a:endParaRPr lang="en-IN" dirty="0"/>
          </a:p>
        </p:txBody>
      </p:sp>
    </p:spTree>
    <p:extLst>
      <p:ext uri="{BB962C8B-B14F-4D97-AF65-F5344CB8AC3E}">
        <p14:creationId xmlns:p14="http://schemas.microsoft.com/office/powerpoint/2010/main" val="2032283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F3403-AF1B-D289-6F2B-C1B1977004D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B2615EE-6100-2E55-A124-B28A4D1B4954}"/>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536872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D581-9F32-F978-7758-94BD4D3BDFFD}"/>
              </a:ext>
            </a:extLst>
          </p:cNvPr>
          <p:cNvSpPr>
            <a:spLocks noGrp="1"/>
          </p:cNvSpPr>
          <p:nvPr>
            <p:ph type="title"/>
          </p:nvPr>
        </p:nvSpPr>
        <p:spPr/>
        <p:txBody>
          <a:bodyPr/>
          <a:lstStyle/>
          <a:p>
            <a:r>
              <a:rPr lang="en-IN" dirty="0"/>
              <a:t>Open </a:t>
            </a:r>
            <a:r>
              <a:rPr lang="en-IN" dirty="0" err="1"/>
              <a:t>dbbrowser</a:t>
            </a:r>
            <a:endParaRPr lang="en-IN" dirty="0"/>
          </a:p>
        </p:txBody>
      </p:sp>
      <p:pic>
        <p:nvPicPr>
          <p:cNvPr id="5" name="Content Placeholder 4">
            <a:extLst>
              <a:ext uri="{FF2B5EF4-FFF2-40B4-BE49-F238E27FC236}">
                <a16:creationId xmlns:a16="http://schemas.microsoft.com/office/drawing/2014/main" id="{1C351035-B6E1-0D17-023D-107B49BCC11C}"/>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939915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129C2-CFA4-213C-104C-0667736F21AA}"/>
              </a:ext>
            </a:extLst>
          </p:cNvPr>
          <p:cNvSpPr>
            <a:spLocks noGrp="1"/>
          </p:cNvSpPr>
          <p:nvPr>
            <p:ph type="title"/>
          </p:nvPr>
        </p:nvSpPr>
        <p:spPr/>
        <p:txBody>
          <a:bodyPr/>
          <a:lstStyle/>
          <a:p>
            <a:r>
              <a:rPr lang="en-IN" dirty="0"/>
              <a:t>Give the path where </a:t>
            </a:r>
            <a:r>
              <a:rPr lang="en-IN" dirty="0" err="1"/>
              <a:t>pycharm</a:t>
            </a:r>
            <a:r>
              <a:rPr lang="en-IN" dirty="0"/>
              <a:t> project is stored</a:t>
            </a:r>
          </a:p>
        </p:txBody>
      </p:sp>
      <p:pic>
        <p:nvPicPr>
          <p:cNvPr id="5" name="Content Placeholder 4">
            <a:extLst>
              <a:ext uri="{FF2B5EF4-FFF2-40B4-BE49-F238E27FC236}">
                <a16:creationId xmlns:a16="http://schemas.microsoft.com/office/drawing/2014/main" id="{6E777A0E-BBF6-460A-D62A-6AE85B1DBFDB}"/>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401537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20F8-4157-5493-181F-AA678AF0F767}"/>
              </a:ext>
            </a:extLst>
          </p:cNvPr>
          <p:cNvSpPr>
            <a:spLocks noGrp="1"/>
          </p:cNvSpPr>
          <p:nvPr>
            <p:ph type="title"/>
          </p:nvPr>
        </p:nvSpPr>
        <p:spPr/>
        <p:txBody>
          <a:bodyPr/>
          <a:lstStyle/>
          <a:p>
            <a:r>
              <a:rPr lang="en-IN" dirty="0"/>
              <a:t>Open db.sqlite3 file</a:t>
            </a:r>
          </a:p>
        </p:txBody>
      </p:sp>
      <p:pic>
        <p:nvPicPr>
          <p:cNvPr id="5" name="Content Placeholder 4">
            <a:extLst>
              <a:ext uri="{FF2B5EF4-FFF2-40B4-BE49-F238E27FC236}">
                <a16:creationId xmlns:a16="http://schemas.microsoft.com/office/drawing/2014/main" id="{956F3968-2D7E-5ED7-D1EC-EA39135DE3E8}"/>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05445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D2D57-F7A0-6674-2B71-0BA004EF268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8377BF5-8B5F-56A9-F7C7-6380D727ABB5}"/>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1329605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AA13-11BD-CD21-35C7-B2BC6E8DB06F}"/>
              </a:ext>
            </a:extLst>
          </p:cNvPr>
          <p:cNvSpPr>
            <a:spLocks noGrp="1"/>
          </p:cNvSpPr>
          <p:nvPr>
            <p:ph type="title"/>
          </p:nvPr>
        </p:nvSpPr>
        <p:spPr/>
        <p:txBody>
          <a:bodyPr/>
          <a:lstStyle/>
          <a:p>
            <a:r>
              <a:rPr lang="en-IN" dirty="0"/>
              <a:t>Our table is there in that click on the table name to view the fields we created in table</a:t>
            </a:r>
          </a:p>
        </p:txBody>
      </p:sp>
      <p:pic>
        <p:nvPicPr>
          <p:cNvPr id="5" name="Content Placeholder 4">
            <a:extLst>
              <a:ext uri="{FF2B5EF4-FFF2-40B4-BE49-F238E27FC236}">
                <a16:creationId xmlns:a16="http://schemas.microsoft.com/office/drawing/2014/main" id="{BA913071-3977-10AD-9372-1A8E2EAA3CD4}"/>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1047025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350D-2B6C-931F-E4E7-85CA439F23C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9BC8A48-8391-F0B0-34E1-7989D1EAE13D}"/>
              </a:ext>
            </a:extLst>
          </p:cNvPr>
          <p:cNvSpPr>
            <a:spLocks noGrp="1"/>
          </p:cNvSpPr>
          <p:nvPr>
            <p:ph idx="1"/>
          </p:nvPr>
        </p:nvSpPr>
        <p:spPr/>
        <p:txBody>
          <a:bodyPr/>
          <a:lstStyle/>
          <a:p>
            <a:r>
              <a:rPr lang="en-IN" dirty="0" err="1"/>
              <a:t>Goto</a:t>
            </a:r>
            <a:r>
              <a:rPr lang="en-IN" dirty="0"/>
              <a:t> browse data and select the table name to view the records we created</a:t>
            </a:r>
          </a:p>
          <a:p>
            <a:endParaRPr lang="en-IN" dirty="0"/>
          </a:p>
        </p:txBody>
      </p:sp>
      <p:pic>
        <p:nvPicPr>
          <p:cNvPr id="7" name="Picture 6">
            <a:extLst>
              <a:ext uri="{FF2B5EF4-FFF2-40B4-BE49-F238E27FC236}">
                <a16:creationId xmlns:a16="http://schemas.microsoft.com/office/drawing/2014/main" id="{1D05FC39-4C04-9E88-8F65-3C69BA3D07CC}"/>
              </a:ext>
            </a:extLst>
          </p:cNvPr>
          <p:cNvPicPr>
            <a:picLocks noChangeAspect="1"/>
          </p:cNvPicPr>
          <p:nvPr/>
        </p:nvPicPr>
        <p:blipFill>
          <a:blip r:embed="rId2"/>
          <a:stretch>
            <a:fillRect/>
          </a:stretch>
        </p:blipFill>
        <p:spPr>
          <a:xfrm>
            <a:off x="1680754" y="2857047"/>
            <a:ext cx="8316686" cy="3635828"/>
          </a:xfrm>
          <a:prstGeom prst="rect">
            <a:avLst/>
          </a:prstGeom>
        </p:spPr>
      </p:pic>
    </p:spTree>
    <p:extLst>
      <p:ext uri="{BB962C8B-B14F-4D97-AF65-F5344CB8AC3E}">
        <p14:creationId xmlns:p14="http://schemas.microsoft.com/office/powerpoint/2010/main" val="220146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9758-2663-34A9-9DEC-7D973FA9294A}"/>
              </a:ext>
            </a:extLst>
          </p:cNvPr>
          <p:cNvSpPr>
            <a:spLocks noGrp="1"/>
          </p:cNvSpPr>
          <p:nvPr>
            <p:ph type="title"/>
          </p:nvPr>
        </p:nvSpPr>
        <p:spPr/>
        <p:txBody>
          <a:bodyPr/>
          <a:lstStyle/>
          <a:p>
            <a:r>
              <a:rPr lang="en-IN" dirty="0"/>
              <a:t>Create a superuser from the terminal</a:t>
            </a:r>
          </a:p>
        </p:txBody>
      </p:sp>
      <p:pic>
        <p:nvPicPr>
          <p:cNvPr id="5" name="Content Placeholder 4">
            <a:extLst>
              <a:ext uri="{FF2B5EF4-FFF2-40B4-BE49-F238E27FC236}">
                <a16:creationId xmlns:a16="http://schemas.microsoft.com/office/drawing/2014/main" id="{1453B707-554D-C1A7-E610-2B14DE78FF1A}"/>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589712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B90D-49AC-70A5-9047-43B6F75085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BA98E5-513B-0BF9-C22C-886150892653}"/>
              </a:ext>
            </a:extLst>
          </p:cNvPr>
          <p:cNvSpPr>
            <a:spLocks noGrp="1"/>
          </p:cNvSpPr>
          <p:nvPr>
            <p:ph idx="1"/>
          </p:nvPr>
        </p:nvSpPr>
        <p:spPr/>
        <p:txBody>
          <a:bodyPr/>
          <a:lstStyle/>
          <a:p>
            <a:r>
              <a:rPr lang="en-IN" dirty="0"/>
              <a:t>Run the server using python manage.py </a:t>
            </a:r>
            <a:r>
              <a:rPr lang="en-IN" dirty="0" err="1"/>
              <a:t>runserver</a:t>
            </a:r>
            <a:endParaRPr lang="en-IN" dirty="0"/>
          </a:p>
          <a:p>
            <a:r>
              <a:rPr lang="en-IN" dirty="0"/>
              <a:t>Click on the </a:t>
            </a:r>
            <a:r>
              <a:rPr lang="en-IN" dirty="0" err="1"/>
              <a:t>url</a:t>
            </a:r>
            <a:r>
              <a:rPr lang="en-IN" dirty="0"/>
              <a:t> and go to admin</a:t>
            </a:r>
          </a:p>
        </p:txBody>
      </p:sp>
    </p:spTree>
    <p:extLst>
      <p:ext uri="{BB962C8B-B14F-4D97-AF65-F5344CB8AC3E}">
        <p14:creationId xmlns:p14="http://schemas.microsoft.com/office/powerpoint/2010/main" val="3427672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4E022-BA8D-3C2F-9A72-BD5B86534B2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437B832-4C83-BCB6-9FE7-E371278081D7}"/>
              </a:ext>
            </a:extLst>
          </p:cNvPr>
          <p:cNvPicPr>
            <a:picLocks noGrp="1" noChangeAspect="1"/>
          </p:cNvPicPr>
          <p:nvPr>
            <p:ph idx="1"/>
          </p:nvPr>
        </p:nvPicPr>
        <p:blipFill>
          <a:blip r:embed="rId2"/>
          <a:stretch>
            <a:fillRect/>
          </a:stretch>
        </p:blipFill>
        <p:spPr>
          <a:xfrm>
            <a:off x="2228144" y="992777"/>
            <a:ext cx="7735712" cy="5184186"/>
          </a:xfrm>
        </p:spPr>
      </p:pic>
      <p:sp>
        <p:nvSpPr>
          <p:cNvPr id="8" name="Rectangle: Rounded Corners 7">
            <a:extLst>
              <a:ext uri="{FF2B5EF4-FFF2-40B4-BE49-F238E27FC236}">
                <a16:creationId xmlns:a16="http://schemas.microsoft.com/office/drawing/2014/main" id="{C0169314-FE28-6F6E-8884-0391F9401568}"/>
              </a:ext>
            </a:extLst>
          </p:cNvPr>
          <p:cNvSpPr/>
          <p:nvPr/>
        </p:nvSpPr>
        <p:spPr>
          <a:xfrm>
            <a:off x="2583180" y="1027906"/>
            <a:ext cx="1389944" cy="769620"/>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88194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032F-C47A-3F55-2689-124B68B1EFDE}"/>
              </a:ext>
            </a:extLst>
          </p:cNvPr>
          <p:cNvSpPr>
            <a:spLocks noGrp="1"/>
          </p:cNvSpPr>
          <p:nvPr>
            <p:ph type="title"/>
          </p:nvPr>
        </p:nvSpPr>
        <p:spPr/>
        <p:txBody>
          <a:bodyPr/>
          <a:lstStyle/>
          <a:p>
            <a:r>
              <a:rPr lang="en-IN" dirty="0"/>
              <a:t>Click on the table employee from admin</a:t>
            </a:r>
          </a:p>
        </p:txBody>
      </p:sp>
      <p:pic>
        <p:nvPicPr>
          <p:cNvPr id="5" name="Content Placeholder 4">
            <a:extLst>
              <a:ext uri="{FF2B5EF4-FFF2-40B4-BE49-F238E27FC236}">
                <a16:creationId xmlns:a16="http://schemas.microsoft.com/office/drawing/2014/main" id="{87A9AE51-41A4-22B2-E20D-869AD21A1328}"/>
              </a:ext>
            </a:extLst>
          </p:cNvPr>
          <p:cNvPicPr>
            <a:picLocks noGrp="1" noChangeAspect="1"/>
          </p:cNvPicPr>
          <p:nvPr>
            <p:ph idx="1"/>
          </p:nvPr>
        </p:nvPicPr>
        <p:blipFill>
          <a:blip r:embed="rId2"/>
          <a:stretch>
            <a:fillRect/>
          </a:stretch>
        </p:blipFill>
        <p:spPr>
          <a:xfrm>
            <a:off x="1664264" y="1459865"/>
            <a:ext cx="7735712" cy="4351338"/>
          </a:xfrm>
        </p:spPr>
      </p:pic>
    </p:spTree>
    <p:extLst>
      <p:ext uri="{BB962C8B-B14F-4D97-AF65-F5344CB8AC3E}">
        <p14:creationId xmlns:p14="http://schemas.microsoft.com/office/powerpoint/2010/main" val="3021736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2B68-6F53-A5C9-A695-71F84B5AF208}"/>
              </a:ext>
            </a:extLst>
          </p:cNvPr>
          <p:cNvSpPr>
            <a:spLocks noGrp="1"/>
          </p:cNvSpPr>
          <p:nvPr>
            <p:ph type="title"/>
          </p:nvPr>
        </p:nvSpPr>
        <p:spPr/>
        <p:txBody>
          <a:bodyPr/>
          <a:lstStyle/>
          <a:p>
            <a:r>
              <a:rPr lang="en-IN" dirty="0"/>
              <a:t>Records we inserted are shown as employee object</a:t>
            </a:r>
          </a:p>
        </p:txBody>
      </p:sp>
      <p:pic>
        <p:nvPicPr>
          <p:cNvPr id="5" name="Content Placeholder 4">
            <a:extLst>
              <a:ext uri="{FF2B5EF4-FFF2-40B4-BE49-F238E27FC236}">
                <a16:creationId xmlns:a16="http://schemas.microsoft.com/office/drawing/2014/main" id="{7234B0AE-ADA9-AA3E-A487-DC83542DB14A}"/>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11951593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AAC0-1F5F-94A8-5C85-E4B2D746CAB4}"/>
              </a:ext>
            </a:extLst>
          </p:cNvPr>
          <p:cNvSpPr>
            <a:spLocks noGrp="1"/>
          </p:cNvSpPr>
          <p:nvPr>
            <p:ph type="title"/>
          </p:nvPr>
        </p:nvSpPr>
        <p:spPr/>
        <p:txBody>
          <a:bodyPr/>
          <a:lstStyle/>
          <a:p>
            <a:pPr algn="ctr"/>
            <a:r>
              <a:rPr lang="en-IN" b="0" i="0" dirty="0">
                <a:solidFill>
                  <a:srgbClr val="610B38"/>
                </a:solidFill>
                <a:effectLst/>
                <a:latin typeface="erdana"/>
              </a:rPr>
              <a:t>Django Request and Response</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892CA7F2-FF69-17E4-3359-7B8F9AEC777E}"/>
              </a:ext>
            </a:extLst>
          </p:cNvPr>
          <p:cNvSpPr>
            <a:spLocks noGrp="1"/>
          </p:cNvSpPr>
          <p:nvPr>
            <p:ph idx="1"/>
          </p:nvPr>
        </p:nvSpPr>
        <p:spPr/>
        <p:txBody>
          <a:bodyPr/>
          <a:lstStyle/>
          <a:p>
            <a:pPr algn="just"/>
            <a:r>
              <a:rPr lang="en-US" b="0" i="0" dirty="0">
                <a:solidFill>
                  <a:srgbClr val="333333"/>
                </a:solidFill>
                <a:effectLst/>
                <a:latin typeface="inter-regular"/>
              </a:rPr>
              <a:t>The client-server architecture includes two major components request and response. The Django framework uses client-server architecture to implement web applications.</a:t>
            </a:r>
          </a:p>
          <a:p>
            <a:pPr algn="just"/>
            <a:r>
              <a:rPr lang="en-US" b="0" i="0" dirty="0">
                <a:solidFill>
                  <a:srgbClr val="333333"/>
                </a:solidFill>
                <a:effectLst/>
                <a:latin typeface="inter-regular"/>
              </a:rPr>
              <a:t>When a client requests for a resource, a </a:t>
            </a:r>
            <a:r>
              <a:rPr lang="en-US" b="0" i="0" dirty="0" err="1">
                <a:solidFill>
                  <a:srgbClr val="333333"/>
                </a:solidFill>
                <a:effectLst/>
                <a:latin typeface="inter-regular"/>
              </a:rPr>
              <a:t>HttpRequest</a:t>
            </a:r>
            <a:r>
              <a:rPr lang="en-US" b="0" i="0" dirty="0">
                <a:solidFill>
                  <a:srgbClr val="333333"/>
                </a:solidFill>
                <a:effectLst/>
                <a:latin typeface="inter-regular"/>
              </a:rPr>
              <a:t> object is created and correspond view function is called that returns </a:t>
            </a:r>
            <a:r>
              <a:rPr lang="en-US" b="0" i="0" dirty="0" err="1">
                <a:solidFill>
                  <a:srgbClr val="333333"/>
                </a:solidFill>
                <a:effectLst/>
                <a:latin typeface="inter-regular"/>
              </a:rPr>
              <a:t>HttpResponse</a:t>
            </a:r>
            <a:r>
              <a:rPr lang="en-US" b="0" i="0" dirty="0">
                <a:solidFill>
                  <a:srgbClr val="333333"/>
                </a:solidFill>
                <a:effectLst/>
                <a:latin typeface="inter-regular"/>
              </a:rPr>
              <a:t> object.</a:t>
            </a:r>
          </a:p>
          <a:p>
            <a:pPr algn="just"/>
            <a:r>
              <a:rPr lang="en-US" b="0" i="0" dirty="0">
                <a:solidFill>
                  <a:srgbClr val="333333"/>
                </a:solidFill>
                <a:effectLst/>
                <a:latin typeface="inter-regular"/>
              </a:rPr>
              <a:t>To handle request and response, Django provides </a:t>
            </a:r>
            <a:r>
              <a:rPr lang="en-US" b="0" i="0" dirty="0" err="1">
                <a:solidFill>
                  <a:srgbClr val="333333"/>
                </a:solidFill>
                <a:effectLst/>
                <a:latin typeface="inter-regular"/>
              </a:rPr>
              <a:t>HttpRequest</a:t>
            </a:r>
            <a:r>
              <a:rPr lang="en-US" b="0" i="0" dirty="0">
                <a:solidFill>
                  <a:srgbClr val="333333"/>
                </a:solidFill>
                <a:effectLst/>
                <a:latin typeface="inter-regular"/>
              </a:rPr>
              <a:t> and </a:t>
            </a:r>
            <a:r>
              <a:rPr lang="en-US" b="0" i="0" dirty="0" err="1">
                <a:solidFill>
                  <a:srgbClr val="333333"/>
                </a:solidFill>
                <a:effectLst/>
                <a:latin typeface="inter-regular"/>
              </a:rPr>
              <a:t>HttpResponse</a:t>
            </a:r>
            <a:r>
              <a:rPr lang="en-US" b="0" i="0" dirty="0">
                <a:solidFill>
                  <a:srgbClr val="333333"/>
                </a:solidFill>
                <a:effectLst/>
                <a:latin typeface="inter-regular"/>
              </a:rPr>
              <a:t> classes. Each class has its own attributes and methods.</a:t>
            </a:r>
          </a:p>
          <a:p>
            <a:pPr algn="just"/>
            <a:r>
              <a:rPr lang="en-US" b="0" i="0" dirty="0">
                <a:solidFill>
                  <a:srgbClr val="333333"/>
                </a:solidFill>
                <a:effectLst/>
                <a:latin typeface="inter-regular"/>
              </a:rPr>
              <a:t>Let's have a look at the </a:t>
            </a:r>
            <a:r>
              <a:rPr lang="en-US" b="0" i="0" dirty="0" err="1">
                <a:solidFill>
                  <a:srgbClr val="333333"/>
                </a:solidFill>
                <a:effectLst/>
                <a:latin typeface="inter-regular"/>
              </a:rPr>
              <a:t>HttpRequest</a:t>
            </a:r>
            <a:r>
              <a:rPr lang="en-US" b="0" i="0" dirty="0">
                <a:solidFill>
                  <a:srgbClr val="333333"/>
                </a:solidFill>
                <a:effectLst/>
                <a:latin typeface="inter-regular"/>
              </a:rPr>
              <a:t> class.</a:t>
            </a:r>
          </a:p>
          <a:p>
            <a:pPr marL="0" indent="0">
              <a:buNone/>
            </a:pPr>
            <a:endParaRPr lang="en-IN" dirty="0"/>
          </a:p>
        </p:txBody>
      </p:sp>
    </p:spTree>
    <p:extLst>
      <p:ext uri="{BB962C8B-B14F-4D97-AF65-F5344CB8AC3E}">
        <p14:creationId xmlns:p14="http://schemas.microsoft.com/office/powerpoint/2010/main" val="847626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3DC1C-404B-8D92-8AD9-B3D02CDD719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7E964E-B940-F369-55C4-782D42B30291}"/>
              </a:ext>
            </a:extLst>
          </p:cNvPr>
          <p:cNvSpPr>
            <a:spLocks noGrp="1"/>
          </p:cNvSpPr>
          <p:nvPr>
            <p:ph idx="1"/>
          </p:nvPr>
        </p:nvSpPr>
        <p:spPr/>
        <p:txBody>
          <a:bodyPr/>
          <a:lstStyle/>
          <a:p>
            <a:pPr algn="just"/>
            <a:r>
              <a:rPr lang="en-US" b="0" i="0" dirty="0">
                <a:solidFill>
                  <a:srgbClr val="610B38"/>
                </a:solidFill>
                <a:effectLst/>
                <a:latin typeface="erdana"/>
              </a:rPr>
              <a:t>Django </a:t>
            </a:r>
            <a:r>
              <a:rPr lang="en-US" b="0" i="0" dirty="0" err="1">
                <a:solidFill>
                  <a:srgbClr val="610B38"/>
                </a:solidFill>
                <a:effectLst/>
                <a:latin typeface="erdana"/>
              </a:rPr>
              <a:t>HttpRequest</a:t>
            </a:r>
            <a:endParaRPr lang="en-US" b="0" i="0" dirty="0">
              <a:solidFill>
                <a:srgbClr val="610B38"/>
              </a:solidFill>
              <a:effectLst/>
              <a:latin typeface="erdana"/>
            </a:endParaRPr>
          </a:p>
          <a:p>
            <a:pPr algn="just"/>
            <a:r>
              <a:rPr lang="en-US" b="0" i="0" dirty="0">
                <a:solidFill>
                  <a:srgbClr val="333333"/>
                </a:solidFill>
                <a:effectLst/>
                <a:latin typeface="inter-regular"/>
              </a:rPr>
              <a:t>This class is defined in the </a:t>
            </a:r>
            <a:r>
              <a:rPr lang="en-US" b="1" i="0" dirty="0" err="1">
                <a:solidFill>
                  <a:srgbClr val="333333"/>
                </a:solidFill>
                <a:effectLst/>
                <a:latin typeface="inter-bold"/>
              </a:rPr>
              <a:t>django.http</a:t>
            </a:r>
            <a:r>
              <a:rPr lang="en-US" b="0" i="0" dirty="0">
                <a:solidFill>
                  <a:srgbClr val="333333"/>
                </a:solidFill>
                <a:effectLst/>
                <a:latin typeface="inter-regular"/>
              </a:rPr>
              <a:t> module and used to handle the client request. Following are the attributes of this class.</a:t>
            </a:r>
          </a:p>
          <a:p>
            <a:pPr marL="0" indent="0">
              <a:buNone/>
            </a:pPr>
            <a:endParaRPr lang="en-IN" dirty="0"/>
          </a:p>
        </p:txBody>
      </p:sp>
    </p:spTree>
    <p:extLst>
      <p:ext uri="{BB962C8B-B14F-4D97-AF65-F5344CB8AC3E}">
        <p14:creationId xmlns:p14="http://schemas.microsoft.com/office/powerpoint/2010/main" val="2332773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E1620-D3BD-0B0D-C720-93087B5423AC}"/>
              </a:ext>
            </a:extLst>
          </p:cNvPr>
          <p:cNvSpPr>
            <a:spLocks noGrp="1"/>
          </p:cNvSpPr>
          <p:nvPr>
            <p:ph type="title"/>
          </p:nvPr>
        </p:nvSpPr>
        <p:spPr/>
        <p:txBody>
          <a:bodyPr>
            <a:normAutofit fontScale="90000"/>
          </a:bodyPr>
          <a:lstStyle/>
          <a:p>
            <a:pPr algn="ctr"/>
            <a:r>
              <a:rPr lang="en-IN" b="0" i="0" dirty="0">
                <a:solidFill>
                  <a:srgbClr val="610B38"/>
                </a:solidFill>
                <a:effectLst/>
                <a:latin typeface="erdana"/>
              </a:rPr>
              <a:t>Django </a:t>
            </a:r>
            <a:r>
              <a:rPr lang="en-IN" b="0" i="0" dirty="0" err="1">
                <a:solidFill>
                  <a:srgbClr val="610B38"/>
                </a:solidFill>
                <a:effectLst/>
                <a:latin typeface="erdana"/>
              </a:rPr>
              <a:t>HttpRequest</a:t>
            </a:r>
            <a:r>
              <a:rPr lang="en-IN" b="0" i="0" dirty="0">
                <a:solidFill>
                  <a:srgbClr val="610B38"/>
                </a:solidFill>
                <a:effectLst/>
                <a:latin typeface="erdana"/>
              </a:rPr>
              <a:t> Attributes</a:t>
            </a:r>
            <a:br>
              <a:rPr lang="en-IN" b="0" i="0" dirty="0">
                <a:solidFill>
                  <a:srgbClr val="610B38"/>
                </a:solidFill>
                <a:effectLst/>
                <a:latin typeface="erdana"/>
              </a:rPr>
            </a:br>
            <a:br>
              <a:rPr lang="en-IN" dirty="0"/>
            </a:br>
            <a:endParaRPr lang="en-IN" dirty="0"/>
          </a:p>
        </p:txBody>
      </p:sp>
      <p:graphicFrame>
        <p:nvGraphicFramePr>
          <p:cNvPr id="4" name="Content Placeholder 3">
            <a:extLst>
              <a:ext uri="{FF2B5EF4-FFF2-40B4-BE49-F238E27FC236}">
                <a16:creationId xmlns:a16="http://schemas.microsoft.com/office/drawing/2014/main" id="{6838DA76-A8BE-03BD-8F01-FBA8CF0757AE}"/>
              </a:ext>
            </a:extLst>
          </p:cNvPr>
          <p:cNvGraphicFramePr>
            <a:graphicFrameLocks noGrp="1"/>
          </p:cNvGraphicFramePr>
          <p:nvPr>
            <p:ph idx="1"/>
          </p:nvPr>
        </p:nvGraphicFramePr>
        <p:xfrm>
          <a:off x="548640" y="1758312"/>
          <a:ext cx="7799310" cy="4358423"/>
        </p:xfrm>
        <a:graphic>
          <a:graphicData uri="http://schemas.openxmlformats.org/drawingml/2006/table">
            <a:tbl>
              <a:tblPr/>
              <a:tblGrid>
                <a:gridCol w="3899655">
                  <a:extLst>
                    <a:ext uri="{9D8B030D-6E8A-4147-A177-3AD203B41FA5}">
                      <a16:colId xmlns:a16="http://schemas.microsoft.com/office/drawing/2014/main" val="3450084970"/>
                    </a:ext>
                  </a:extLst>
                </a:gridCol>
                <a:gridCol w="3899655">
                  <a:extLst>
                    <a:ext uri="{9D8B030D-6E8A-4147-A177-3AD203B41FA5}">
                      <a16:colId xmlns:a16="http://schemas.microsoft.com/office/drawing/2014/main" val="388094452"/>
                    </a:ext>
                  </a:extLst>
                </a:gridCol>
              </a:tblGrid>
              <a:tr h="318391">
                <a:tc>
                  <a:txBody>
                    <a:bodyPr/>
                    <a:lstStyle/>
                    <a:p>
                      <a:pPr algn="l" fontAlgn="t"/>
                      <a:r>
                        <a:rPr lang="en-IN" sz="1300">
                          <a:solidFill>
                            <a:srgbClr val="000000"/>
                          </a:solidFill>
                          <a:effectLst/>
                          <a:latin typeface="times new roman" panose="02020603050405020304" pitchFamily="18" charset="0"/>
                        </a:rPr>
                        <a:t>Attribute</a:t>
                      </a:r>
                    </a:p>
                  </a:txBody>
                  <a:tcPr marL="63678" marR="63678" marT="63678" marB="63678">
                    <a:lnL w="7620" cap="flat" cmpd="sng" algn="ctr">
                      <a:solidFill>
                        <a:srgbClr val="C0CA8A"/>
                      </a:solidFill>
                      <a:prstDash val="solid"/>
                      <a:round/>
                      <a:headEnd type="none" w="med" len="med"/>
                      <a:tailEnd type="none" w="med" len="med"/>
                    </a:lnL>
                    <a:lnR w="7620" cap="flat" cmpd="sng" algn="ctr">
                      <a:solidFill>
                        <a:srgbClr val="C0CA8A"/>
                      </a:solidFill>
                      <a:prstDash val="solid"/>
                      <a:round/>
                      <a:headEnd type="none" w="med" len="med"/>
                      <a:tailEnd type="none" w="med" len="med"/>
                    </a:lnR>
                    <a:lnT w="7620" cap="flat" cmpd="sng" algn="ctr">
                      <a:solidFill>
                        <a:srgbClr val="C0CA8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300">
                          <a:solidFill>
                            <a:srgbClr val="000000"/>
                          </a:solidFill>
                          <a:effectLst/>
                          <a:latin typeface="times new roman" panose="02020603050405020304" pitchFamily="18" charset="0"/>
                        </a:rPr>
                        <a:t>Description</a:t>
                      </a:r>
                    </a:p>
                  </a:txBody>
                  <a:tcPr marL="63678" marR="63678" marT="63678" marB="63678">
                    <a:lnL w="7620" cap="flat" cmpd="sng" algn="ctr">
                      <a:solidFill>
                        <a:srgbClr val="C0CA8A"/>
                      </a:solidFill>
                      <a:prstDash val="solid"/>
                      <a:round/>
                      <a:headEnd type="none" w="med" len="med"/>
                      <a:tailEnd type="none" w="med" len="med"/>
                    </a:lnL>
                    <a:lnR w="7620" cap="flat" cmpd="sng" algn="ctr">
                      <a:solidFill>
                        <a:srgbClr val="C0CA8A"/>
                      </a:solidFill>
                      <a:prstDash val="solid"/>
                      <a:round/>
                      <a:headEnd type="none" w="med" len="med"/>
                      <a:tailEnd type="none" w="med" len="med"/>
                    </a:lnR>
                    <a:lnT w="7620" cap="flat" cmpd="sng" algn="ctr">
                      <a:solidFill>
                        <a:srgbClr val="C0CA8A"/>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946408327"/>
                  </a:ext>
                </a:extLst>
              </a:tr>
              <a:tr h="658007">
                <a:tc>
                  <a:txBody>
                    <a:bodyPr/>
                    <a:lstStyle/>
                    <a:p>
                      <a:pPr algn="just" fontAlgn="t"/>
                      <a:r>
                        <a:rPr lang="en-IN" sz="1300">
                          <a:solidFill>
                            <a:srgbClr val="333333"/>
                          </a:solidFill>
                          <a:effectLst/>
                          <a:latin typeface="inter-regular"/>
                        </a:rPr>
                        <a:t>HttpRequest.scheme</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A string representing the scheme of the request (HTTP or HTTPs usually).</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49334028"/>
                  </a:ext>
                </a:extLst>
              </a:tr>
              <a:tr h="466973">
                <a:tc>
                  <a:txBody>
                    <a:bodyPr/>
                    <a:lstStyle/>
                    <a:p>
                      <a:pPr algn="just" fontAlgn="t"/>
                      <a:r>
                        <a:rPr lang="en-IN" sz="1300">
                          <a:solidFill>
                            <a:srgbClr val="333333"/>
                          </a:solidFill>
                          <a:effectLst/>
                          <a:latin typeface="inter-regular"/>
                        </a:rPr>
                        <a:t>HttpRequest.body</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It returns the raw HTTP request body as a byte string.</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913656724"/>
                  </a:ext>
                </a:extLst>
              </a:tr>
              <a:tr h="658007">
                <a:tc>
                  <a:txBody>
                    <a:bodyPr/>
                    <a:lstStyle/>
                    <a:p>
                      <a:pPr algn="just" fontAlgn="t"/>
                      <a:r>
                        <a:rPr lang="en-IN" sz="1300">
                          <a:solidFill>
                            <a:srgbClr val="333333"/>
                          </a:solidFill>
                          <a:effectLst/>
                          <a:latin typeface="inter-regular"/>
                        </a:rPr>
                        <a:t>HttpRequest.path</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It returns the full path to the requested page does not include the scheme or domain.</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891692603"/>
                  </a:ext>
                </a:extLst>
              </a:tr>
              <a:tr h="466973">
                <a:tc>
                  <a:txBody>
                    <a:bodyPr/>
                    <a:lstStyle/>
                    <a:p>
                      <a:pPr algn="just" fontAlgn="t"/>
                      <a:r>
                        <a:rPr lang="en-IN" sz="1300">
                          <a:solidFill>
                            <a:srgbClr val="333333"/>
                          </a:solidFill>
                          <a:effectLst/>
                          <a:latin typeface="inter-regular"/>
                        </a:rPr>
                        <a:t>HttpRequest.path_info</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It shows path info portion of the path.</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57081116"/>
                  </a:ext>
                </a:extLst>
              </a:tr>
              <a:tr h="466973">
                <a:tc>
                  <a:txBody>
                    <a:bodyPr/>
                    <a:lstStyle/>
                    <a:p>
                      <a:pPr algn="just" fontAlgn="t"/>
                      <a:r>
                        <a:rPr lang="en-IN" sz="1300">
                          <a:solidFill>
                            <a:srgbClr val="333333"/>
                          </a:solidFill>
                          <a:effectLst/>
                          <a:latin typeface="inter-regular"/>
                        </a:rPr>
                        <a:t>HttpRequest.method</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a:solidFill>
                            <a:srgbClr val="333333"/>
                          </a:solidFill>
                          <a:effectLst/>
                          <a:latin typeface="inter-regular"/>
                        </a:rPr>
                        <a:t>It shows the HTTP method used in the request.</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95162492"/>
                  </a:ext>
                </a:extLst>
              </a:tr>
              <a:tr h="658007">
                <a:tc>
                  <a:txBody>
                    <a:bodyPr/>
                    <a:lstStyle/>
                    <a:p>
                      <a:pPr algn="just" fontAlgn="t"/>
                      <a:r>
                        <a:rPr lang="en-IN" sz="1300">
                          <a:solidFill>
                            <a:srgbClr val="333333"/>
                          </a:solidFill>
                          <a:effectLst/>
                          <a:latin typeface="inter-regular"/>
                        </a:rPr>
                        <a:t>HttpRequest.encoding</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300">
                          <a:solidFill>
                            <a:srgbClr val="333333"/>
                          </a:solidFill>
                          <a:effectLst/>
                          <a:latin typeface="inter-regular"/>
                        </a:rPr>
                        <a:t>It shows the current encoding used to decode form submission data.</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28550450"/>
                  </a:ext>
                </a:extLst>
              </a:tr>
              <a:tr h="658007">
                <a:tc>
                  <a:txBody>
                    <a:bodyPr/>
                    <a:lstStyle/>
                    <a:p>
                      <a:pPr algn="just" fontAlgn="t"/>
                      <a:r>
                        <a:rPr lang="en-IN" sz="1300">
                          <a:solidFill>
                            <a:srgbClr val="333333"/>
                          </a:solidFill>
                          <a:effectLst/>
                          <a:latin typeface="inter-regular"/>
                        </a:rPr>
                        <a:t>HttpRequest.content_type</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300" dirty="0">
                          <a:solidFill>
                            <a:srgbClr val="333333"/>
                          </a:solidFill>
                          <a:effectLst/>
                          <a:latin typeface="inter-regular"/>
                        </a:rPr>
                        <a:t>It shows the MIME type of the request, parsed from the CONTENT_TYPE header.</a:t>
                      </a:r>
                    </a:p>
                  </a:txBody>
                  <a:tcPr marL="42452" marR="42452" marT="42452" marB="42452">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83496800"/>
                  </a:ext>
                </a:extLst>
              </a:tr>
            </a:tbl>
          </a:graphicData>
        </a:graphic>
      </p:graphicFrame>
    </p:spTree>
    <p:extLst>
      <p:ext uri="{BB962C8B-B14F-4D97-AF65-F5344CB8AC3E}">
        <p14:creationId xmlns:p14="http://schemas.microsoft.com/office/powerpoint/2010/main" val="3826890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373E0-4B02-4C55-32AB-5F5855F32EC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1671865-C99D-F3C8-D696-13C5D492F666}"/>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1520984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69307-64B4-594A-34A7-52D30E115AF6}"/>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681237BD-ABAC-800B-7528-96A1F721ACAE}"/>
              </a:ext>
            </a:extLst>
          </p:cNvPr>
          <p:cNvGraphicFramePr>
            <a:graphicFrameLocks noGrp="1"/>
          </p:cNvGraphicFramePr>
          <p:nvPr>
            <p:ph idx="1"/>
          </p:nvPr>
        </p:nvGraphicFramePr>
        <p:xfrm>
          <a:off x="1028700" y="1818315"/>
          <a:ext cx="7751312" cy="4353166"/>
        </p:xfrm>
        <a:graphic>
          <a:graphicData uri="http://schemas.openxmlformats.org/drawingml/2006/table">
            <a:tbl>
              <a:tblPr/>
              <a:tblGrid>
                <a:gridCol w="3875656">
                  <a:extLst>
                    <a:ext uri="{9D8B030D-6E8A-4147-A177-3AD203B41FA5}">
                      <a16:colId xmlns:a16="http://schemas.microsoft.com/office/drawing/2014/main" val="1711806042"/>
                    </a:ext>
                  </a:extLst>
                </a:gridCol>
                <a:gridCol w="3875656">
                  <a:extLst>
                    <a:ext uri="{9D8B030D-6E8A-4147-A177-3AD203B41FA5}">
                      <a16:colId xmlns:a16="http://schemas.microsoft.com/office/drawing/2014/main" val="1332262334"/>
                    </a:ext>
                  </a:extLst>
                </a:gridCol>
              </a:tblGrid>
              <a:tr h="784253">
                <a:tc>
                  <a:txBody>
                    <a:bodyPr/>
                    <a:lstStyle/>
                    <a:p>
                      <a:pPr algn="just" fontAlgn="t"/>
                      <a:r>
                        <a:rPr lang="en-IN" sz="1500">
                          <a:solidFill>
                            <a:srgbClr val="333333"/>
                          </a:solidFill>
                          <a:effectLst/>
                          <a:latin typeface="inter-regular"/>
                        </a:rPr>
                        <a:t>HttpRequest.content_params</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500">
                          <a:solidFill>
                            <a:srgbClr val="333333"/>
                          </a:solidFill>
                          <a:effectLst/>
                          <a:latin typeface="inter-regular"/>
                        </a:rPr>
                        <a:t>It returns a dictionary of key/value parameters included in the CONTENT_TYPE header.</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34248646"/>
                  </a:ext>
                </a:extLst>
              </a:tr>
              <a:tr h="784253">
                <a:tc>
                  <a:txBody>
                    <a:bodyPr/>
                    <a:lstStyle/>
                    <a:p>
                      <a:pPr algn="just" fontAlgn="t"/>
                      <a:r>
                        <a:rPr lang="en-IN" sz="1500">
                          <a:solidFill>
                            <a:srgbClr val="333333"/>
                          </a:solidFill>
                          <a:effectLst/>
                          <a:latin typeface="inter-regular"/>
                        </a:rPr>
                        <a:t>HttpRequest.GET</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500">
                          <a:solidFill>
                            <a:srgbClr val="333333"/>
                          </a:solidFill>
                          <a:effectLst/>
                          <a:latin typeface="inter-regular"/>
                        </a:rPr>
                        <a:t>It returns a dictionary-like object containing all given HTTP GET parameters.</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76313873"/>
                  </a:ext>
                </a:extLst>
              </a:tr>
              <a:tr h="784253">
                <a:tc>
                  <a:txBody>
                    <a:bodyPr/>
                    <a:lstStyle/>
                    <a:p>
                      <a:pPr algn="just" fontAlgn="t"/>
                      <a:r>
                        <a:rPr lang="en-IN" sz="1500">
                          <a:solidFill>
                            <a:srgbClr val="333333"/>
                          </a:solidFill>
                          <a:effectLst/>
                          <a:latin typeface="inter-regular"/>
                        </a:rPr>
                        <a:t>HttpRequest.POST</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500">
                          <a:solidFill>
                            <a:srgbClr val="333333"/>
                          </a:solidFill>
                          <a:effectLst/>
                          <a:latin typeface="inter-regular"/>
                        </a:rPr>
                        <a:t>It is a dictionary-like object containing all given HTTP POST parameters.</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266055813"/>
                  </a:ext>
                </a:extLst>
              </a:tr>
              <a:tr h="328880">
                <a:tc>
                  <a:txBody>
                    <a:bodyPr/>
                    <a:lstStyle/>
                    <a:p>
                      <a:pPr algn="just" fontAlgn="t"/>
                      <a:r>
                        <a:rPr lang="en-IN" sz="1500">
                          <a:solidFill>
                            <a:srgbClr val="333333"/>
                          </a:solidFill>
                          <a:effectLst/>
                          <a:latin typeface="inter-regular"/>
                        </a:rPr>
                        <a:t>HttpRequest.COOKIES</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500">
                          <a:solidFill>
                            <a:srgbClr val="333333"/>
                          </a:solidFill>
                          <a:effectLst/>
                          <a:latin typeface="inter-regular"/>
                        </a:rPr>
                        <a:t>It returns all cookies available.</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33667344"/>
                  </a:ext>
                </a:extLst>
              </a:tr>
              <a:tr h="328880">
                <a:tc>
                  <a:txBody>
                    <a:bodyPr/>
                    <a:lstStyle/>
                    <a:p>
                      <a:pPr algn="just" fontAlgn="t"/>
                      <a:r>
                        <a:rPr lang="en-IN" sz="1500">
                          <a:solidFill>
                            <a:srgbClr val="333333"/>
                          </a:solidFill>
                          <a:effectLst/>
                          <a:latin typeface="inter-regular"/>
                        </a:rPr>
                        <a:t>HttpRequest.FILES</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500">
                          <a:solidFill>
                            <a:srgbClr val="333333"/>
                          </a:solidFill>
                          <a:effectLst/>
                          <a:latin typeface="inter-regular"/>
                        </a:rPr>
                        <a:t>It contains all uploaded files.</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20646104"/>
                  </a:ext>
                </a:extLst>
              </a:tr>
              <a:tr h="556566">
                <a:tc>
                  <a:txBody>
                    <a:bodyPr/>
                    <a:lstStyle/>
                    <a:p>
                      <a:pPr algn="just" fontAlgn="t"/>
                      <a:r>
                        <a:rPr lang="en-IN" sz="1500">
                          <a:solidFill>
                            <a:srgbClr val="333333"/>
                          </a:solidFill>
                          <a:effectLst/>
                          <a:latin typeface="inter-regular"/>
                        </a:rPr>
                        <a:t>HttpRequest.META</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500">
                          <a:solidFill>
                            <a:srgbClr val="333333"/>
                          </a:solidFill>
                          <a:effectLst/>
                          <a:latin typeface="inter-regular"/>
                        </a:rPr>
                        <a:t>It shows all available Http headers.</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33243667"/>
                  </a:ext>
                </a:extLst>
              </a:tr>
              <a:tr h="784253">
                <a:tc>
                  <a:txBody>
                    <a:bodyPr/>
                    <a:lstStyle/>
                    <a:p>
                      <a:pPr algn="just" fontAlgn="t"/>
                      <a:r>
                        <a:rPr lang="en-IN" sz="1500">
                          <a:solidFill>
                            <a:srgbClr val="333333"/>
                          </a:solidFill>
                          <a:effectLst/>
                          <a:latin typeface="inter-regular"/>
                        </a:rPr>
                        <a:t>HttpRequest.resolver_match</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500" dirty="0">
                          <a:solidFill>
                            <a:srgbClr val="333333"/>
                          </a:solidFill>
                          <a:effectLst/>
                          <a:latin typeface="inter-regular"/>
                        </a:rPr>
                        <a:t>It contains an instance of </a:t>
                      </a:r>
                      <a:r>
                        <a:rPr lang="en-US" sz="1500" dirty="0" err="1">
                          <a:solidFill>
                            <a:srgbClr val="333333"/>
                          </a:solidFill>
                          <a:effectLst/>
                          <a:latin typeface="inter-regular"/>
                        </a:rPr>
                        <a:t>ResolverMatch</a:t>
                      </a:r>
                      <a:r>
                        <a:rPr lang="en-US" sz="1500" dirty="0">
                          <a:solidFill>
                            <a:srgbClr val="333333"/>
                          </a:solidFill>
                          <a:effectLst/>
                          <a:latin typeface="inter-regular"/>
                        </a:rPr>
                        <a:t> representing the resolved URL.</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357007195"/>
                  </a:ext>
                </a:extLst>
              </a:tr>
            </a:tbl>
          </a:graphicData>
        </a:graphic>
      </p:graphicFrame>
    </p:spTree>
    <p:extLst>
      <p:ext uri="{BB962C8B-B14F-4D97-AF65-F5344CB8AC3E}">
        <p14:creationId xmlns:p14="http://schemas.microsoft.com/office/powerpoint/2010/main" val="3220930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F34D6-86BF-9843-C841-3E446C079632}"/>
              </a:ext>
            </a:extLst>
          </p:cNvPr>
          <p:cNvSpPr>
            <a:spLocks noGrp="1"/>
          </p:cNvSpPr>
          <p:nvPr>
            <p:ph type="title"/>
          </p:nvPr>
        </p:nvSpPr>
        <p:spPr/>
        <p:txBody>
          <a:bodyPr/>
          <a:lstStyle/>
          <a:p>
            <a:pPr algn="ctr"/>
            <a:r>
              <a:rPr lang="en-IN" b="0" i="0" dirty="0">
                <a:solidFill>
                  <a:srgbClr val="610B38"/>
                </a:solidFill>
                <a:effectLst/>
                <a:latin typeface="erdana"/>
              </a:rPr>
              <a:t>Django </a:t>
            </a:r>
            <a:r>
              <a:rPr lang="en-IN" b="0" i="0" dirty="0" err="1">
                <a:solidFill>
                  <a:srgbClr val="610B38"/>
                </a:solidFill>
                <a:effectLst/>
                <a:latin typeface="erdana"/>
              </a:rPr>
              <a:t>HttpRequest</a:t>
            </a:r>
            <a:r>
              <a:rPr lang="en-IN" b="0" i="0" dirty="0">
                <a:solidFill>
                  <a:srgbClr val="610B38"/>
                </a:solidFill>
                <a:effectLst/>
                <a:latin typeface="erdana"/>
              </a:rPr>
              <a:t> Methods</a:t>
            </a:r>
            <a:br>
              <a:rPr lang="en-IN" b="0" i="0" dirty="0">
                <a:solidFill>
                  <a:srgbClr val="610B38"/>
                </a:solidFill>
                <a:effectLst/>
                <a:latin typeface="erdana"/>
              </a:rPr>
            </a:br>
            <a:endParaRPr lang="en-IN" dirty="0"/>
          </a:p>
        </p:txBody>
      </p:sp>
      <p:graphicFrame>
        <p:nvGraphicFramePr>
          <p:cNvPr id="4" name="Content Placeholder 3">
            <a:extLst>
              <a:ext uri="{FF2B5EF4-FFF2-40B4-BE49-F238E27FC236}">
                <a16:creationId xmlns:a16="http://schemas.microsoft.com/office/drawing/2014/main" id="{379DE2C7-EE55-E8E8-034D-2F21A6A5C05C}"/>
              </a:ext>
            </a:extLst>
          </p:cNvPr>
          <p:cNvGraphicFramePr>
            <a:graphicFrameLocks noGrp="1"/>
          </p:cNvGraphicFramePr>
          <p:nvPr>
            <p:ph idx="1"/>
          </p:nvPr>
        </p:nvGraphicFramePr>
        <p:xfrm>
          <a:off x="1531620" y="1825625"/>
          <a:ext cx="7970520" cy="4351338"/>
        </p:xfrm>
        <a:graphic>
          <a:graphicData uri="http://schemas.openxmlformats.org/drawingml/2006/table">
            <a:tbl>
              <a:tblPr/>
              <a:tblGrid>
                <a:gridCol w="3985260">
                  <a:extLst>
                    <a:ext uri="{9D8B030D-6E8A-4147-A177-3AD203B41FA5}">
                      <a16:colId xmlns:a16="http://schemas.microsoft.com/office/drawing/2014/main" val="2554395324"/>
                    </a:ext>
                  </a:extLst>
                </a:gridCol>
                <a:gridCol w="3985260">
                  <a:extLst>
                    <a:ext uri="{9D8B030D-6E8A-4147-A177-3AD203B41FA5}">
                      <a16:colId xmlns:a16="http://schemas.microsoft.com/office/drawing/2014/main" val="768243999"/>
                    </a:ext>
                  </a:extLst>
                </a:gridCol>
              </a:tblGrid>
              <a:tr h="305000">
                <a:tc>
                  <a:txBody>
                    <a:bodyPr/>
                    <a:lstStyle/>
                    <a:p>
                      <a:pPr algn="l" fontAlgn="t"/>
                      <a:r>
                        <a:rPr lang="en-IN" sz="1200">
                          <a:solidFill>
                            <a:srgbClr val="000000"/>
                          </a:solidFill>
                          <a:effectLst/>
                          <a:latin typeface="times new roman" panose="02020603050405020304" pitchFamily="18" charset="0"/>
                        </a:rPr>
                        <a:t>Attribute</a:t>
                      </a:r>
                    </a:p>
                  </a:txBody>
                  <a:tcPr marL="61000" marR="61000" marT="61000" marB="61000">
                    <a:lnL w="7620" cap="flat" cmpd="sng" algn="ctr">
                      <a:solidFill>
                        <a:srgbClr val="702155"/>
                      </a:solidFill>
                      <a:prstDash val="solid"/>
                      <a:round/>
                      <a:headEnd type="none" w="med" len="med"/>
                      <a:tailEnd type="none" w="med" len="med"/>
                    </a:lnL>
                    <a:lnR w="7620" cap="flat" cmpd="sng" algn="ctr">
                      <a:solidFill>
                        <a:srgbClr val="702155"/>
                      </a:solidFill>
                      <a:prstDash val="solid"/>
                      <a:round/>
                      <a:headEnd type="none" w="med" len="med"/>
                      <a:tailEnd type="none" w="med" len="med"/>
                    </a:lnR>
                    <a:lnT w="7620" cap="flat" cmpd="sng" algn="ctr">
                      <a:solidFill>
                        <a:srgbClr val="70215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200">
                          <a:solidFill>
                            <a:srgbClr val="000000"/>
                          </a:solidFill>
                          <a:effectLst/>
                          <a:latin typeface="times new roman" panose="02020603050405020304" pitchFamily="18" charset="0"/>
                        </a:rPr>
                        <a:t>Description</a:t>
                      </a:r>
                    </a:p>
                  </a:txBody>
                  <a:tcPr marL="61000" marR="61000" marT="61000" marB="61000">
                    <a:lnL w="7620" cap="flat" cmpd="sng" algn="ctr">
                      <a:solidFill>
                        <a:srgbClr val="702155"/>
                      </a:solidFill>
                      <a:prstDash val="solid"/>
                      <a:round/>
                      <a:headEnd type="none" w="med" len="med"/>
                      <a:tailEnd type="none" w="med" len="med"/>
                    </a:lnL>
                    <a:lnR w="7620" cap="flat" cmpd="sng" algn="ctr">
                      <a:solidFill>
                        <a:srgbClr val="702155"/>
                      </a:solidFill>
                      <a:prstDash val="solid"/>
                      <a:round/>
                      <a:headEnd type="none" w="med" len="med"/>
                      <a:tailEnd type="none" w="med" len="med"/>
                    </a:lnR>
                    <a:lnT w="7620" cap="flat" cmpd="sng" algn="ctr">
                      <a:solidFill>
                        <a:srgbClr val="702155"/>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804946700"/>
                  </a:ext>
                </a:extLst>
              </a:tr>
              <a:tr h="447334">
                <a:tc>
                  <a:txBody>
                    <a:bodyPr/>
                    <a:lstStyle/>
                    <a:p>
                      <a:pPr algn="just" fontAlgn="t"/>
                      <a:r>
                        <a:rPr lang="en-IN" sz="1200">
                          <a:solidFill>
                            <a:srgbClr val="333333"/>
                          </a:solidFill>
                          <a:effectLst/>
                          <a:latin typeface="inter-regular"/>
                        </a:rPr>
                        <a:t>HttpRequest.get_host()</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It returns the original host of the request.</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295359294"/>
                  </a:ext>
                </a:extLst>
              </a:tr>
              <a:tr h="447334">
                <a:tc>
                  <a:txBody>
                    <a:bodyPr/>
                    <a:lstStyle/>
                    <a:p>
                      <a:pPr algn="just" fontAlgn="t"/>
                      <a:r>
                        <a:rPr lang="en-IN" sz="1200">
                          <a:solidFill>
                            <a:srgbClr val="333333"/>
                          </a:solidFill>
                          <a:effectLst/>
                          <a:latin typeface="inter-regular"/>
                        </a:rPr>
                        <a:t>HttpRequest.get_port()</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It returns the originating port of the request.</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089809273"/>
                  </a:ext>
                </a:extLst>
              </a:tr>
              <a:tr h="630334">
                <a:tc>
                  <a:txBody>
                    <a:bodyPr/>
                    <a:lstStyle/>
                    <a:p>
                      <a:pPr algn="just" fontAlgn="t"/>
                      <a:r>
                        <a:rPr lang="en-IN" sz="1200">
                          <a:solidFill>
                            <a:srgbClr val="333333"/>
                          </a:solidFill>
                          <a:effectLst/>
                          <a:latin typeface="inter-regular"/>
                        </a:rPr>
                        <a:t>HttpRequest.get_full_path()</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It returns the path, plus an appended query string, if applicable.</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532783593"/>
                  </a:ext>
                </a:extLst>
              </a:tr>
              <a:tr h="447334">
                <a:tc>
                  <a:txBody>
                    <a:bodyPr/>
                    <a:lstStyle/>
                    <a:p>
                      <a:pPr algn="just" fontAlgn="t"/>
                      <a:r>
                        <a:rPr lang="en-US" sz="1200">
                          <a:solidFill>
                            <a:srgbClr val="333333"/>
                          </a:solidFill>
                          <a:effectLst/>
                          <a:latin typeface="inter-regular"/>
                        </a:rPr>
                        <a:t>HttpRequest.build_absolute_uri </a:t>
                      </a:r>
                      <a:r>
                        <a:rPr lang="en-US" sz="1200" i="1">
                          <a:solidFill>
                            <a:srgbClr val="333333"/>
                          </a:solidFill>
                          <a:effectLst/>
                          <a:latin typeface="inter-regular"/>
                        </a:rPr>
                        <a:t>(location)</a:t>
                      </a:r>
                      <a:endParaRPr lang="en-US" sz="1200">
                        <a:solidFill>
                          <a:srgbClr val="333333"/>
                        </a:solidFill>
                        <a:effectLst/>
                        <a:latin typeface="inter-regular"/>
                      </a:endParaRP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It returns the absolute URI form of location.</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8716315"/>
                  </a:ext>
                </a:extLst>
              </a:tr>
              <a:tr h="996334">
                <a:tc>
                  <a:txBody>
                    <a:bodyPr/>
                    <a:lstStyle/>
                    <a:p>
                      <a:pPr algn="just" fontAlgn="t"/>
                      <a:r>
                        <a:rPr lang="en-US" sz="1200">
                          <a:solidFill>
                            <a:srgbClr val="333333"/>
                          </a:solidFill>
                          <a:effectLst/>
                          <a:latin typeface="inter-regular"/>
                        </a:rPr>
                        <a:t>HttpRequest.get_signed_cookie </a:t>
                      </a:r>
                      <a:r>
                        <a:rPr lang="en-US" sz="1200" i="1">
                          <a:solidFill>
                            <a:srgbClr val="333333"/>
                          </a:solidFill>
                          <a:effectLst/>
                          <a:latin typeface="inter-regular"/>
                        </a:rPr>
                        <a:t>(key, default=RAISE_ERROR, salt='', max_age=None)</a:t>
                      </a:r>
                      <a:endParaRPr lang="en-US" sz="1200">
                        <a:solidFill>
                          <a:srgbClr val="333333"/>
                        </a:solidFill>
                        <a:effectLst/>
                        <a:latin typeface="inter-regular"/>
                      </a:endParaRP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a:solidFill>
                            <a:srgbClr val="333333"/>
                          </a:solidFill>
                          <a:effectLst/>
                          <a:latin typeface="inter-regular"/>
                        </a:rPr>
                        <a:t>It returns a cookie value for a signed cookie, or raises a django.core.signing.BadSignature exception if the signature is no longer valid.</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95424712"/>
                  </a:ext>
                </a:extLst>
              </a:tr>
              <a:tr h="630334">
                <a:tc>
                  <a:txBody>
                    <a:bodyPr/>
                    <a:lstStyle/>
                    <a:p>
                      <a:pPr algn="just" fontAlgn="t"/>
                      <a:r>
                        <a:rPr lang="en-IN" sz="1200">
                          <a:solidFill>
                            <a:srgbClr val="333333"/>
                          </a:solidFill>
                          <a:effectLst/>
                          <a:latin typeface="inter-regular"/>
                        </a:rPr>
                        <a:t>HttpRequest.is_secure()</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200">
                          <a:solidFill>
                            <a:srgbClr val="333333"/>
                          </a:solidFill>
                          <a:effectLst/>
                          <a:latin typeface="inter-regular"/>
                        </a:rPr>
                        <a:t>It returns True if the request is secure; that is, if it was made with HTTPS.</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851761989"/>
                  </a:ext>
                </a:extLst>
              </a:tr>
              <a:tr h="447334">
                <a:tc>
                  <a:txBody>
                    <a:bodyPr/>
                    <a:lstStyle/>
                    <a:p>
                      <a:pPr algn="just" fontAlgn="t"/>
                      <a:r>
                        <a:rPr lang="en-IN" sz="1200">
                          <a:solidFill>
                            <a:srgbClr val="333333"/>
                          </a:solidFill>
                          <a:effectLst/>
                          <a:latin typeface="inter-regular"/>
                        </a:rPr>
                        <a:t>HttpRequest.is_ajax()</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200" dirty="0">
                          <a:solidFill>
                            <a:srgbClr val="333333"/>
                          </a:solidFill>
                          <a:effectLst/>
                          <a:latin typeface="inter-regular"/>
                        </a:rPr>
                        <a:t>It returns True if the request was made via an </a:t>
                      </a:r>
                      <a:r>
                        <a:rPr lang="en-US" sz="1200" dirty="0" err="1">
                          <a:solidFill>
                            <a:srgbClr val="333333"/>
                          </a:solidFill>
                          <a:effectLst/>
                          <a:latin typeface="inter-regular"/>
                        </a:rPr>
                        <a:t>XMLHttpRequest</a:t>
                      </a:r>
                      <a:r>
                        <a:rPr lang="en-US" sz="1200" dirty="0">
                          <a:solidFill>
                            <a:srgbClr val="333333"/>
                          </a:solidFill>
                          <a:effectLst/>
                          <a:latin typeface="inter-regular"/>
                        </a:rPr>
                        <a:t>.</a:t>
                      </a:r>
                    </a:p>
                  </a:txBody>
                  <a:tcPr marL="40667" marR="40667" marT="40667" marB="4066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001603563"/>
                  </a:ext>
                </a:extLst>
              </a:tr>
            </a:tbl>
          </a:graphicData>
        </a:graphic>
      </p:graphicFrame>
    </p:spTree>
    <p:extLst>
      <p:ext uri="{BB962C8B-B14F-4D97-AF65-F5344CB8AC3E}">
        <p14:creationId xmlns:p14="http://schemas.microsoft.com/office/powerpoint/2010/main" val="2661408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54DD4-A9E8-D48C-6A6A-1E4341E27D90}"/>
              </a:ext>
            </a:extLst>
          </p:cNvPr>
          <p:cNvSpPr>
            <a:spLocks noGrp="1"/>
          </p:cNvSpPr>
          <p:nvPr>
            <p:ph type="title"/>
          </p:nvPr>
        </p:nvSpPr>
        <p:spPr/>
        <p:txBody>
          <a:bodyPr/>
          <a:lstStyle/>
          <a:p>
            <a:pPr algn="ctr"/>
            <a:r>
              <a:rPr lang="en-IN" b="0" i="0" dirty="0">
                <a:solidFill>
                  <a:srgbClr val="610B38"/>
                </a:solidFill>
                <a:effectLst/>
                <a:latin typeface="erdana"/>
              </a:rPr>
              <a:t>Django </a:t>
            </a:r>
            <a:r>
              <a:rPr lang="en-IN" b="0" i="0" dirty="0" err="1">
                <a:solidFill>
                  <a:srgbClr val="610B38"/>
                </a:solidFill>
                <a:effectLst/>
                <a:latin typeface="erdana"/>
              </a:rPr>
              <a:t>HttpRequest</a:t>
            </a:r>
            <a:r>
              <a:rPr lang="en-IN" b="0" i="0" dirty="0">
                <a:solidFill>
                  <a:srgbClr val="610B38"/>
                </a:solidFill>
                <a:effectLst/>
                <a:latin typeface="erdana"/>
              </a:rPr>
              <a:t> Example</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1BEB18D8-E883-4846-4496-4E0FF1F6DFC6}"/>
              </a:ext>
            </a:extLst>
          </p:cNvPr>
          <p:cNvSpPr>
            <a:spLocks noGrp="1"/>
          </p:cNvSpPr>
          <p:nvPr>
            <p:ph idx="1"/>
          </p:nvPr>
        </p:nvSpPr>
        <p:spPr/>
        <p:txBody>
          <a:bodyPr/>
          <a:lstStyle/>
          <a:p>
            <a:pPr algn="just"/>
            <a:r>
              <a:rPr lang="en-US" b="1" i="0" dirty="0">
                <a:solidFill>
                  <a:srgbClr val="333333"/>
                </a:solidFill>
                <a:effectLst/>
                <a:latin typeface="inter-bold"/>
              </a:rPr>
              <a:t> views.py</a:t>
            </a:r>
            <a:endParaRPr lang="en-US" b="0" i="0" dirty="0">
              <a:solidFill>
                <a:srgbClr val="333333"/>
              </a:solidFill>
              <a:effectLst/>
              <a:latin typeface="inter-regular"/>
            </a:endParaRPr>
          </a:p>
          <a:p>
            <a:pPr marL="0" indent="0" algn="just">
              <a:buNone/>
            </a:pPr>
            <a:r>
              <a:rPr lang="en-US" b="0" i="0" dirty="0">
                <a:solidFill>
                  <a:srgbClr val="000000"/>
                </a:solidFill>
                <a:effectLst/>
                <a:latin typeface="inter-regular"/>
              </a:rPr>
              <a:t>def </a:t>
            </a:r>
            <a:r>
              <a:rPr lang="en-US" b="0" i="0" dirty="0" err="1">
                <a:solidFill>
                  <a:srgbClr val="000000"/>
                </a:solidFill>
                <a:effectLst/>
                <a:latin typeface="inter-regular"/>
              </a:rPr>
              <a:t>methodinfo</a:t>
            </a:r>
            <a:r>
              <a:rPr lang="en-US" b="0" i="0" dirty="0">
                <a:solidFill>
                  <a:srgbClr val="000000"/>
                </a:solidFill>
                <a:effectLst/>
                <a:latin typeface="inter-regular"/>
              </a:rPr>
              <a:t>(request):  </a:t>
            </a:r>
          </a:p>
          <a:p>
            <a:pPr marL="0" indent="0" algn="just">
              <a:buNone/>
            </a:pPr>
            <a:r>
              <a:rPr lang="en-US" b="0" i="0" dirty="0">
                <a:solidFill>
                  <a:srgbClr val="000000"/>
                </a:solidFill>
                <a:effectLst/>
                <a:latin typeface="inter-regular"/>
              </a:rPr>
              <a:t>    </a:t>
            </a:r>
            <a:r>
              <a:rPr lang="en-US" b="1" i="0" dirty="0">
                <a:solidFill>
                  <a:srgbClr val="006699"/>
                </a:solidFill>
                <a:effectLst/>
                <a:latin typeface="inter-regular"/>
              </a:rPr>
              <a:t>return</a:t>
            </a:r>
            <a:r>
              <a:rPr lang="en-US" b="0" i="0" dirty="0">
                <a:solidFill>
                  <a:srgbClr val="000000"/>
                </a:solidFill>
                <a:effectLst/>
                <a:latin typeface="inter-regular"/>
              </a:rPr>
              <a:t> </a:t>
            </a:r>
            <a:r>
              <a:rPr lang="en-US" b="0" i="0" dirty="0" err="1">
                <a:solidFill>
                  <a:srgbClr val="000000"/>
                </a:solidFill>
                <a:effectLst/>
                <a:latin typeface="inter-regular"/>
              </a:rPr>
              <a:t>HttpResponse</a:t>
            </a:r>
            <a:r>
              <a:rPr lang="en-US" b="0" i="0" dirty="0">
                <a:solidFill>
                  <a:srgbClr val="000000"/>
                </a:solidFill>
                <a:effectLst/>
                <a:latin typeface="inter-regular"/>
              </a:rPr>
              <a:t>(</a:t>
            </a:r>
            <a:r>
              <a:rPr lang="en-US" b="0" i="0" dirty="0">
                <a:solidFill>
                  <a:srgbClr val="0000FF"/>
                </a:solidFill>
                <a:effectLst/>
                <a:latin typeface="inter-regular"/>
              </a:rPr>
              <a:t>"Http request is: "</a:t>
            </a:r>
            <a:r>
              <a:rPr lang="en-US" b="0" i="0" dirty="0">
                <a:solidFill>
                  <a:srgbClr val="000000"/>
                </a:solidFill>
                <a:effectLst/>
                <a:latin typeface="inter-regular"/>
              </a:rPr>
              <a:t>+</a:t>
            </a:r>
            <a:r>
              <a:rPr lang="en-US" b="0" i="0" dirty="0" err="1">
                <a:solidFill>
                  <a:srgbClr val="000000"/>
                </a:solidFill>
                <a:effectLst/>
                <a:latin typeface="inter-regular"/>
              </a:rPr>
              <a:t>request.method</a:t>
            </a:r>
            <a:r>
              <a:rPr lang="en-US" b="0" i="0" dirty="0">
                <a:solidFill>
                  <a:srgbClr val="000000"/>
                </a:solidFill>
                <a:effectLst/>
                <a:latin typeface="inter-regular"/>
              </a:rPr>
              <a:t>)  </a:t>
            </a:r>
          </a:p>
          <a:p>
            <a:pPr marL="0" indent="0">
              <a:buNone/>
            </a:pPr>
            <a:endParaRPr lang="en-IN" dirty="0"/>
          </a:p>
        </p:txBody>
      </p:sp>
    </p:spTree>
    <p:extLst>
      <p:ext uri="{BB962C8B-B14F-4D97-AF65-F5344CB8AC3E}">
        <p14:creationId xmlns:p14="http://schemas.microsoft.com/office/powerpoint/2010/main" val="2771313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20C-6022-B82C-1F46-115147214489}"/>
              </a:ext>
            </a:extLst>
          </p:cNvPr>
          <p:cNvSpPr>
            <a:spLocks noGrp="1"/>
          </p:cNvSpPr>
          <p:nvPr>
            <p:ph type="title"/>
          </p:nvPr>
        </p:nvSpPr>
        <p:spPr/>
        <p:txBody>
          <a:bodyPr/>
          <a:lstStyle/>
          <a:p>
            <a:r>
              <a:rPr lang="en-IN" b="1" i="0" dirty="0">
                <a:solidFill>
                  <a:srgbClr val="333333"/>
                </a:solidFill>
                <a:effectLst/>
                <a:latin typeface="inter-bold"/>
              </a:rPr>
              <a:t>urls.py</a:t>
            </a:r>
            <a:endParaRPr lang="en-IN" dirty="0"/>
          </a:p>
        </p:txBody>
      </p:sp>
      <p:sp>
        <p:nvSpPr>
          <p:cNvPr id="3" name="Content Placeholder 2">
            <a:extLst>
              <a:ext uri="{FF2B5EF4-FFF2-40B4-BE49-F238E27FC236}">
                <a16:creationId xmlns:a16="http://schemas.microsoft.com/office/drawing/2014/main" id="{C3AB5280-0E9D-149D-62FB-6B0707B42392}"/>
              </a:ext>
            </a:extLst>
          </p:cNvPr>
          <p:cNvSpPr>
            <a:spLocks noGrp="1"/>
          </p:cNvSpPr>
          <p:nvPr>
            <p:ph idx="1"/>
          </p:nvPr>
        </p:nvSpPr>
        <p:spPr/>
        <p:txBody>
          <a:bodyPr/>
          <a:lstStyle/>
          <a:p>
            <a:pPr marL="0" indent="0">
              <a:buNone/>
            </a:pPr>
            <a:r>
              <a:rPr lang="en-IN" b="0" i="0" dirty="0">
                <a:solidFill>
                  <a:srgbClr val="000000"/>
                </a:solidFill>
                <a:effectLst/>
                <a:latin typeface="inter-regular"/>
              </a:rPr>
              <a:t>path(</a:t>
            </a:r>
            <a:r>
              <a:rPr lang="en-IN" b="0" i="0" dirty="0">
                <a:solidFill>
                  <a:srgbClr val="0000FF"/>
                </a:solidFill>
                <a:effectLst/>
                <a:latin typeface="inter-regular"/>
              </a:rPr>
              <a:t>'info'</a:t>
            </a:r>
            <a:r>
              <a:rPr lang="en-IN" b="0" i="0" dirty="0">
                <a:solidFill>
                  <a:srgbClr val="000000"/>
                </a:solidFill>
                <a:effectLst/>
                <a:latin typeface="inter-regular"/>
              </a:rPr>
              <a:t>,</a:t>
            </a:r>
            <a:r>
              <a:rPr lang="en-IN" b="0" i="0" dirty="0" err="1">
                <a:solidFill>
                  <a:srgbClr val="000000"/>
                </a:solidFill>
                <a:effectLst/>
                <a:latin typeface="inter-regular"/>
              </a:rPr>
              <a:t>views.methodinfo</a:t>
            </a:r>
            <a:r>
              <a:rPr lang="en-IN" b="0" i="0" dirty="0">
                <a:solidFill>
                  <a:srgbClr val="000000"/>
                </a:solidFill>
                <a:effectLst/>
                <a:latin typeface="inter-regular"/>
              </a:rPr>
              <a:t>)  </a:t>
            </a:r>
          </a:p>
          <a:p>
            <a:endParaRPr lang="en-IN" dirty="0"/>
          </a:p>
        </p:txBody>
      </p:sp>
    </p:spTree>
    <p:extLst>
      <p:ext uri="{BB962C8B-B14F-4D97-AF65-F5344CB8AC3E}">
        <p14:creationId xmlns:p14="http://schemas.microsoft.com/office/powerpoint/2010/main" val="1253160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3CA96-6BAA-3E14-4D71-038DA60AD9CB}"/>
              </a:ext>
            </a:extLst>
          </p:cNvPr>
          <p:cNvSpPr>
            <a:spLocks noGrp="1"/>
          </p:cNvSpPr>
          <p:nvPr>
            <p:ph type="title"/>
          </p:nvPr>
        </p:nvSpPr>
        <p:spPr/>
        <p:txBody>
          <a:bodyPr/>
          <a:lstStyle/>
          <a:p>
            <a:r>
              <a:rPr lang="en-IN" dirty="0"/>
              <a:t>Output</a:t>
            </a:r>
          </a:p>
        </p:txBody>
      </p:sp>
      <p:pic>
        <p:nvPicPr>
          <p:cNvPr id="13314" name="Picture 2">
            <a:extLst>
              <a:ext uri="{FF2B5EF4-FFF2-40B4-BE49-F238E27FC236}">
                <a16:creationId xmlns:a16="http://schemas.microsoft.com/office/drawing/2014/main" id="{99A0BDE8-473F-F61E-B421-DEFBBC87ABF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8575" y="3096292"/>
            <a:ext cx="5734850" cy="181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4683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3FF68-2F64-7FE8-6A77-3B3A4EF87561}"/>
              </a:ext>
            </a:extLst>
          </p:cNvPr>
          <p:cNvSpPr>
            <a:spLocks noGrp="1"/>
          </p:cNvSpPr>
          <p:nvPr>
            <p:ph type="title"/>
          </p:nvPr>
        </p:nvSpPr>
        <p:spPr/>
        <p:txBody>
          <a:bodyPr/>
          <a:lstStyle/>
          <a:p>
            <a:pPr algn="ctr"/>
            <a:r>
              <a:rPr lang="en-IN" b="0" i="0" dirty="0">
                <a:solidFill>
                  <a:srgbClr val="610B38"/>
                </a:solidFill>
                <a:effectLst/>
                <a:latin typeface="erdana"/>
              </a:rPr>
              <a:t>Django </a:t>
            </a:r>
            <a:r>
              <a:rPr lang="en-IN" b="0" i="0" dirty="0" err="1">
                <a:solidFill>
                  <a:srgbClr val="610B38"/>
                </a:solidFill>
                <a:effectLst/>
                <a:latin typeface="erdana"/>
              </a:rPr>
              <a:t>HttpResponse</a:t>
            </a:r>
            <a:br>
              <a:rPr lang="en-IN" b="0" i="0" dirty="0">
                <a:solidFill>
                  <a:srgbClr val="610B38"/>
                </a:solidFill>
                <a:effectLst/>
                <a:latin typeface="erdana"/>
              </a:rPr>
            </a:br>
            <a:endParaRPr lang="en-IN" dirty="0"/>
          </a:p>
        </p:txBody>
      </p:sp>
      <p:sp>
        <p:nvSpPr>
          <p:cNvPr id="3" name="Content Placeholder 2">
            <a:extLst>
              <a:ext uri="{FF2B5EF4-FFF2-40B4-BE49-F238E27FC236}">
                <a16:creationId xmlns:a16="http://schemas.microsoft.com/office/drawing/2014/main" id="{68476DF9-D6DD-B975-F2FB-026773564DB7}"/>
              </a:ext>
            </a:extLst>
          </p:cNvPr>
          <p:cNvSpPr>
            <a:spLocks noGrp="1"/>
          </p:cNvSpPr>
          <p:nvPr>
            <p:ph idx="1"/>
          </p:nvPr>
        </p:nvSpPr>
        <p:spPr/>
        <p:txBody>
          <a:bodyPr/>
          <a:lstStyle/>
          <a:p>
            <a:pPr algn="just"/>
            <a:r>
              <a:rPr lang="en-US" b="0" i="0" dirty="0">
                <a:solidFill>
                  <a:srgbClr val="333333"/>
                </a:solidFill>
                <a:effectLst/>
                <a:latin typeface="inter-regular"/>
              </a:rPr>
              <a:t>This class is a part of </a:t>
            </a:r>
            <a:r>
              <a:rPr lang="en-US" b="1" i="0" dirty="0" err="1">
                <a:solidFill>
                  <a:srgbClr val="333333"/>
                </a:solidFill>
                <a:effectLst/>
                <a:latin typeface="inter-bold"/>
              </a:rPr>
              <a:t>django.http</a:t>
            </a:r>
            <a:r>
              <a:rPr lang="en-US" b="0" i="0" dirty="0">
                <a:solidFill>
                  <a:srgbClr val="333333"/>
                </a:solidFill>
                <a:effectLst/>
                <a:latin typeface="inter-regular"/>
              </a:rPr>
              <a:t> module. It is responsible for generating response corresponds to the request and back to the client.</a:t>
            </a:r>
          </a:p>
          <a:p>
            <a:pPr algn="just"/>
            <a:r>
              <a:rPr lang="en-US" b="0" i="0" dirty="0">
                <a:solidFill>
                  <a:srgbClr val="333333"/>
                </a:solidFill>
                <a:effectLst/>
                <a:latin typeface="inter-regular"/>
              </a:rPr>
              <a:t>This class contains various attributes and methods that are given below.</a:t>
            </a:r>
          </a:p>
          <a:p>
            <a:pPr marL="0" indent="0">
              <a:buNone/>
            </a:pPr>
            <a:endParaRPr lang="en-IN" dirty="0"/>
          </a:p>
        </p:txBody>
      </p:sp>
    </p:spTree>
    <p:extLst>
      <p:ext uri="{BB962C8B-B14F-4D97-AF65-F5344CB8AC3E}">
        <p14:creationId xmlns:p14="http://schemas.microsoft.com/office/powerpoint/2010/main" val="239061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ED05D-03C5-F6B4-4D44-976760605395}"/>
              </a:ext>
            </a:extLst>
          </p:cNvPr>
          <p:cNvSpPr>
            <a:spLocks noGrp="1"/>
          </p:cNvSpPr>
          <p:nvPr>
            <p:ph type="title"/>
          </p:nvPr>
        </p:nvSpPr>
        <p:spPr/>
        <p:txBody>
          <a:bodyPr/>
          <a:lstStyle/>
          <a:p>
            <a:pPr algn="ctr"/>
            <a:r>
              <a:rPr lang="en-IN" b="0" i="0" dirty="0">
                <a:solidFill>
                  <a:srgbClr val="610B38"/>
                </a:solidFill>
                <a:effectLst/>
                <a:latin typeface="erdana"/>
              </a:rPr>
              <a:t>Django </a:t>
            </a:r>
            <a:r>
              <a:rPr lang="en-IN" b="0" i="0" dirty="0" err="1">
                <a:solidFill>
                  <a:srgbClr val="610B38"/>
                </a:solidFill>
                <a:effectLst/>
                <a:latin typeface="erdana"/>
              </a:rPr>
              <a:t>HttpResponse</a:t>
            </a:r>
            <a:r>
              <a:rPr lang="en-IN" b="0" i="0" dirty="0">
                <a:solidFill>
                  <a:srgbClr val="610B38"/>
                </a:solidFill>
                <a:effectLst/>
                <a:latin typeface="erdana"/>
              </a:rPr>
              <a:t> Attributes</a:t>
            </a:r>
            <a:br>
              <a:rPr lang="en-IN" b="0" i="0" dirty="0">
                <a:solidFill>
                  <a:srgbClr val="610B38"/>
                </a:solidFill>
                <a:effectLst/>
                <a:latin typeface="erdana"/>
              </a:rPr>
            </a:br>
            <a:endParaRPr lang="en-IN" dirty="0"/>
          </a:p>
        </p:txBody>
      </p:sp>
      <p:graphicFrame>
        <p:nvGraphicFramePr>
          <p:cNvPr id="4" name="Content Placeholder 3">
            <a:extLst>
              <a:ext uri="{FF2B5EF4-FFF2-40B4-BE49-F238E27FC236}">
                <a16:creationId xmlns:a16="http://schemas.microsoft.com/office/drawing/2014/main" id="{515A1B3E-3D31-0EA7-0C07-6E5837FFB7CA}"/>
              </a:ext>
            </a:extLst>
          </p:cNvPr>
          <p:cNvGraphicFramePr>
            <a:graphicFrameLocks noGrp="1"/>
          </p:cNvGraphicFramePr>
          <p:nvPr>
            <p:ph idx="1"/>
            <p:extLst>
              <p:ext uri="{D42A27DB-BD31-4B8C-83A1-F6EECF244321}">
                <p14:modId xmlns:p14="http://schemas.microsoft.com/office/powerpoint/2010/main" val="1000149599"/>
              </p:ext>
            </p:extLst>
          </p:nvPr>
        </p:nvGraphicFramePr>
        <p:xfrm>
          <a:off x="931816" y="1201783"/>
          <a:ext cx="11077304" cy="4709469"/>
        </p:xfrm>
        <a:graphic>
          <a:graphicData uri="http://schemas.openxmlformats.org/drawingml/2006/table">
            <a:tbl>
              <a:tblPr/>
              <a:tblGrid>
                <a:gridCol w="5538652">
                  <a:extLst>
                    <a:ext uri="{9D8B030D-6E8A-4147-A177-3AD203B41FA5}">
                      <a16:colId xmlns:a16="http://schemas.microsoft.com/office/drawing/2014/main" val="1889230743"/>
                    </a:ext>
                  </a:extLst>
                </a:gridCol>
                <a:gridCol w="5538652">
                  <a:extLst>
                    <a:ext uri="{9D8B030D-6E8A-4147-A177-3AD203B41FA5}">
                      <a16:colId xmlns:a16="http://schemas.microsoft.com/office/drawing/2014/main" val="1339696298"/>
                    </a:ext>
                  </a:extLst>
                </a:gridCol>
              </a:tblGrid>
              <a:tr h="478383">
                <a:tc>
                  <a:txBody>
                    <a:bodyPr/>
                    <a:lstStyle/>
                    <a:p>
                      <a:pPr algn="l" fontAlgn="t"/>
                      <a:r>
                        <a:rPr lang="en-IN" sz="2000">
                          <a:solidFill>
                            <a:srgbClr val="000000"/>
                          </a:solidFill>
                          <a:effectLst/>
                          <a:latin typeface="times new roman" panose="02020603050405020304" pitchFamily="18" charset="0"/>
                        </a:rPr>
                        <a:t>Attribute</a:t>
                      </a:r>
                    </a:p>
                  </a:txBody>
                  <a:tcPr marL="83680" marR="83680" marT="83680" marB="83680">
                    <a:lnL w="7620" cap="flat" cmpd="sng" algn="ctr">
                      <a:solidFill>
                        <a:srgbClr val="F0A68F"/>
                      </a:solidFill>
                      <a:prstDash val="solid"/>
                      <a:round/>
                      <a:headEnd type="none" w="med" len="med"/>
                      <a:tailEnd type="none" w="med" len="med"/>
                    </a:lnL>
                    <a:lnR w="7620" cap="flat" cmpd="sng" algn="ctr">
                      <a:solidFill>
                        <a:srgbClr val="F0A68F"/>
                      </a:solidFill>
                      <a:prstDash val="solid"/>
                      <a:round/>
                      <a:headEnd type="none" w="med" len="med"/>
                      <a:tailEnd type="none" w="med" len="med"/>
                    </a:lnR>
                    <a:lnT w="7620" cap="flat" cmpd="sng" algn="ctr">
                      <a:solidFill>
                        <a:srgbClr val="F0A68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000">
                          <a:solidFill>
                            <a:srgbClr val="000000"/>
                          </a:solidFill>
                          <a:effectLst/>
                          <a:latin typeface="times new roman" panose="02020603050405020304" pitchFamily="18" charset="0"/>
                        </a:rPr>
                        <a:t>Description</a:t>
                      </a:r>
                    </a:p>
                  </a:txBody>
                  <a:tcPr marL="83680" marR="83680" marT="83680" marB="83680">
                    <a:lnL w="7620" cap="flat" cmpd="sng" algn="ctr">
                      <a:solidFill>
                        <a:srgbClr val="F0A68F"/>
                      </a:solidFill>
                      <a:prstDash val="solid"/>
                      <a:round/>
                      <a:headEnd type="none" w="med" len="med"/>
                      <a:tailEnd type="none" w="med" len="med"/>
                    </a:lnL>
                    <a:lnR w="7620" cap="flat" cmpd="sng" algn="ctr">
                      <a:solidFill>
                        <a:srgbClr val="F0A68F"/>
                      </a:solidFill>
                      <a:prstDash val="solid"/>
                      <a:round/>
                      <a:headEnd type="none" w="med" len="med"/>
                      <a:tailEnd type="none" w="med" len="med"/>
                    </a:lnR>
                    <a:lnT w="7620" cap="flat" cmpd="sng" algn="ctr">
                      <a:solidFill>
                        <a:srgbClr val="F0A68F"/>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041213801"/>
                  </a:ext>
                </a:extLst>
              </a:tr>
              <a:tr h="988658">
                <a:tc>
                  <a:txBody>
                    <a:bodyPr/>
                    <a:lstStyle/>
                    <a:p>
                      <a:pPr algn="just" fontAlgn="t"/>
                      <a:r>
                        <a:rPr lang="en-IN" sz="2000">
                          <a:solidFill>
                            <a:srgbClr val="333333"/>
                          </a:solidFill>
                          <a:effectLst/>
                          <a:latin typeface="inter-regular"/>
                        </a:rPr>
                        <a:t>HttpResponse.content</a:t>
                      </a: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A bytestring representing the content, encoded from a string if necessary.</a:t>
                      </a: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662438461"/>
                  </a:ext>
                </a:extLst>
              </a:tr>
              <a:tr h="649142">
                <a:tc>
                  <a:txBody>
                    <a:bodyPr/>
                    <a:lstStyle/>
                    <a:p>
                      <a:pPr algn="just" fontAlgn="t"/>
                      <a:r>
                        <a:rPr lang="en-IN" sz="2000">
                          <a:solidFill>
                            <a:srgbClr val="333333"/>
                          </a:solidFill>
                          <a:effectLst/>
                          <a:latin typeface="inter-regular"/>
                        </a:rPr>
                        <a:t>HttpResponse.charset</a:t>
                      </a: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It is a string denoting the charset in which the response will be encoded.</a:t>
                      </a: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185468020"/>
                  </a:ext>
                </a:extLst>
              </a:tr>
              <a:tr h="701628">
                <a:tc>
                  <a:txBody>
                    <a:bodyPr/>
                    <a:lstStyle/>
                    <a:p>
                      <a:pPr algn="just" fontAlgn="t"/>
                      <a:r>
                        <a:rPr lang="en-IN" sz="2000" dirty="0" err="1">
                          <a:solidFill>
                            <a:srgbClr val="333333"/>
                          </a:solidFill>
                          <a:effectLst/>
                          <a:latin typeface="inter-regular"/>
                        </a:rPr>
                        <a:t>HttpResponse.status_code</a:t>
                      </a:r>
                      <a:endParaRPr lang="en-IN" sz="2000" dirty="0">
                        <a:solidFill>
                          <a:srgbClr val="333333"/>
                        </a:solidFill>
                        <a:effectLst/>
                        <a:latin typeface="inter-regular"/>
                      </a:endParaRP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It is an </a:t>
                      </a:r>
                      <a:r>
                        <a:rPr lang="en-US" sz="2000" b="1">
                          <a:solidFill>
                            <a:srgbClr val="333333"/>
                          </a:solidFill>
                          <a:effectLst/>
                          <a:latin typeface="inter-bold"/>
                        </a:rPr>
                        <a:t>HTTP status code</a:t>
                      </a:r>
                      <a:r>
                        <a:rPr lang="en-US" sz="2000">
                          <a:solidFill>
                            <a:srgbClr val="333333"/>
                          </a:solidFill>
                          <a:effectLst/>
                          <a:latin typeface="inter-regular"/>
                        </a:rPr>
                        <a:t> for the response.</a:t>
                      </a: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620968906"/>
                  </a:ext>
                </a:extLst>
              </a:tr>
              <a:tr h="701628">
                <a:tc>
                  <a:txBody>
                    <a:bodyPr/>
                    <a:lstStyle/>
                    <a:p>
                      <a:pPr algn="just" fontAlgn="t"/>
                      <a:r>
                        <a:rPr lang="en-IN" sz="2000">
                          <a:solidFill>
                            <a:srgbClr val="333333"/>
                          </a:solidFill>
                          <a:effectLst/>
                          <a:latin typeface="inter-regular"/>
                        </a:rPr>
                        <a:t>HttpResponse.reason_phrase</a:t>
                      </a: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333333"/>
                          </a:solidFill>
                          <a:effectLst/>
                          <a:latin typeface="inter-regular"/>
                        </a:rPr>
                        <a:t>The HTTP reason phrase for the response.</a:t>
                      </a: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255797918"/>
                  </a:ext>
                </a:extLst>
              </a:tr>
              <a:tr h="414598">
                <a:tc>
                  <a:txBody>
                    <a:bodyPr/>
                    <a:lstStyle/>
                    <a:p>
                      <a:pPr algn="just" fontAlgn="t"/>
                      <a:r>
                        <a:rPr lang="en-IN" sz="2000">
                          <a:solidFill>
                            <a:srgbClr val="333333"/>
                          </a:solidFill>
                          <a:effectLst/>
                          <a:latin typeface="inter-regular"/>
                        </a:rPr>
                        <a:t>HttpResponse.streaming</a:t>
                      </a: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333333"/>
                          </a:solidFill>
                          <a:effectLst/>
                          <a:latin typeface="inter-regular"/>
                        </a:rPr>
                        <a:t>It is false by default.</a:t>
                      </a: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527049158"/>
                  </a:ext>
                </a:extLst>
              </a:tr>
              <a:tr h="701628">
                <a:tc>
                  <a:txBody>
                    <a:bodyPr/>
                    <a:lstStyle/>
                    <a:p>
                      <a:pPr algn="just" fontAlgn="t"/>
                      <a:r>
                        <a:rPr lang="en-IN" sz="2000">
                          <a:solidFill>
                            <a:srgbClr val="333333"/>
                          </a:solidFill>
                          <a:effectLst/>
                          <a:latin typeface="inter-regular"/>
                        </a:rPr>
                        <a:t>HttpResponse.closed</a:t>
                      </a: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dirty="0">
                          <a:solidFill>
                            <a:srgbClr val="333333"/>
                          </a:solidFill>
                          <a:effectLst/>
                          <a:latin typeface="inter-regular"/>
                        </a:rPr>
                        <a:t>It is True if the response has been closed.</a:t>
                      </a:r>
                    </a:p>
                  </a:txBody>
                  <a:tcPr marL="55786" marR="55786" marT="55786" marB="55786">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742787664"/>
                  </a:ext>
                </a:extLst>
              </a:tr>
            </a:tbl>
          </a:graphicData>
        </a:graphic>
      </p:graphicFrame>
    </p:spTree>
    <p:extLst>
      <p:ext uri="{BB962C8B-B14F-4D97-AF65-F5344CB8AC3E}">
        <p14:creationId xmlns:p14="http://schemas.microsoft.com/office/powerpoint/2010/main" val="840322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F20D1-DAE0-20EB-ED90-E04D90CD36D1}"/>
              </a:ext>
            </a:extLst>
          </p:cNvPr>
          <p:cNvSpPr>
            <a:spLocks noGrp="1"/>
          </p:cNvSpPr>
          <p:nvPr>
            <p:ph type="title"/>
          </p:nvPr>
        </p:nvSpPr>
        <p:spPr/>
        <p:txBody>
          <a:bodyPr/>
          <a:lstStyle/>
          <a:p>
            <a:pPr algn="ctr"/>
            <a:r>
              <a:rPr lang="en-IN" b="0" i="0" dirty="0">
                <a:solidFill>
                  <a:srgbClr val="610B38"/>
                </a:solidFill>
                <a:effectLst/>
                <a:latin typeface="erdana"/>
              </a:rPr>
              <a:t>Django </a:t>
            </a:r>
            <a:r>
              <a:rPr lang="en-IN" b="0" i="0" dirty="0" err="1">
                <a:solidFill>
                  <a:srgbClr val="610B38"/>
                </a:solidFill>
                <a:effectLst/>
                <a:latin typeface="erdana"/>
              </a:rPr>
              <a:t>HttpResponse</a:t>
            </a:r>
            <a:r>
              <a:rPr lang="en-IN" b="0" i="0" dirty="0">
                <a:solidFill>
                  <a:srgbClr val="610B38"/>
                </a:solidFill>
                <a:effectLst/>
                <a:latin typeface="erdana"/>
              </a:rPr>
              <a:t> Methods</a:t>
            </a:r>
            <a:br>
              <a:rPr lang="en-IN" b="0" i="0" dirty="0">
                <a:solidFill>
                  <a:srgbClr val="610B38"/>
                </a:solidFill>
                <a:effectLst/>
                <a:latin typeface="erdana"/>
              </a:rPr>
            </a:br>
            <a:endParaRPr lang="en-IN" dirty="0"/>
          </a:p>
        </p:txBody>
      </p:sp>
      <p:graphicFrame>
        <p:nvGraphicFramePr>
          <p:cNvPr id="4" name="Content Placeholder 3">
            <a:extLst>
              <a:ext uri="{FF2B5EF4-FFF2-40B4-BE49-F238E27FC236}">
                <a16:creationId xmlns:a16="http://schemas.microsoft.com/office/drawing/2014/main" id="{D442DD75-93FF-5B8F-AF1D-7FD71EB2EAC0}"/>
              </a:ext>
            </a:extLst>
          </p:cNvPr>
          <p:cNvGraphicFramePr>
            <a:graphicFrameLocks noGrp="1"/>
          </p:cNvGraphicFramePr>
          <p:nvPr>
            <p:ph idx="1"/>
          </p:nvPr>
        </p:nvGraphicFramePr>
        <p:xfrm>
          <a:off x="1005840" y="1821143"/>
          <a:ext cx="7957550" cy="4353132"/>
        </p:xfrm>
        <a:graphic>
          <a:graphicData uri="http://schemas.openxmlformats.org/drawingml/2006/table">
            <a:tbl>
              <a:tblPr/>
              <a:tblGrid>
                <a:gridCol w="3978775">
                  <a:extLst>
                    <a:ext uri="{9D8B030D-6E8A-4147-A177-3AD203B41FA5}">
                      <a16:colId xmlns:a16="http://schemas.microsoft.com/office/drawing/2014/main" val="909867197"/>
                    </a:ext>
                  </a:extLst>
                </a:gridCol>
                <a:gridCol w="3978775">
                  <a:extLst>
                    <a:ext uri="{9D8B030D-6E8A-4147-A177-3AD203B41FA5}">
                      <a16:colId xmlns:a16="http://schemas.microsoft.com/office/drawing/2014/main" val="483623944"/>
                    </a:ext>
                  </a:extLst>
                </a:gridCol>
              </a:tblGrid>
              <a:tr h="405404">
                <a:tc>
                  <a:txBody>
                    <a:bodyPr/>
                    <a:lstStyle/>
                    <a:p>
                      <a:pPr algn="l" fontAlgn="t"/>
                      <a:r>
                        <a:rPr lang="en-IN" sz="1600">
                          <a:solidFill>
                            <a:srgbClr val="000000"/>
                          </a:solidFill>
                          <a:effectLst/>
                          <a:latin typeface="times new roman" panose="02020603050405020304" pitchFamily="18" charset="0"/>
                        </a:rPr>
                        <a:t>Method</a:t>
                      </a:r>
                    </a:p>
                  </a:txBody>
                  <a:tcPr marL="81081" marR="81081" marT="81081" marB="81081">
                    <a:lnL w="7620" cap="flat" cmpd="sng" algn="ctr">
                      <a:solidFill>
                        <a:srgbClr val="C08D3C"/>
                      </a:solidFill>
                      <a:prstDash val="solid"/>
                      <a:round/>
                      <a:headEnd type="none" w="med" len="med"/>
                      <a:tailEnd type="none" w="med" len="med"/>
                    </a:lnL>
                    <a:lnR w="7620" cap="flat" cmpd="sng" algn="ctr">
                      <a:solidFill>
                        <a:srgbClr val="C08D3C"/>
                      </a:solidFill>
                      <a:prstDash val="solid"/>
                      <a:round/>
                      <a:headEnd type="none" w="med" len="med"/>
                      <a:tailEnd type="none" w="med" len="med"/>
                    </a:lnR>
                    <a:lnT w="7620" cap="flat" cmpd="sng" algn="ctr">
                      <a:solidFill>
                        <a:srgbClr val="C08D3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a:solidFill>
                            <a:srgbClr val="000000"/>
                          </a:solidFill>
                          <a:effectLst/>
                          <a:latin typeface="times new roman" panose="02020603050405020304" pitchFamily="18" charset="0"/>
                        </a:rPr>
                        <a:t>Description</a:t>
                      </a:r>
                    </a:p>
                  </a:txBody>
                  <a:tcPr marL="81081" marR="81081" marT="81081" marB="81081">
                    <a:lnL w="7620" cap="flat" cmpd="sng" algn="ctr">
                      <a:solidFill>
                        <a:srgbClr val="C08D3C"/>
                      </a:solidFill>
                      <a:prstDash val="solid"/>
                      <a:round/>
                      <a:headEnd type="none" w="med" len="med"/>
                      <a:tailEnd type="none" w="med" len="med"/>
                    </a:lnL>
                    <a:lnR w="7620" cap="flat" cmpd="sng" algn="ctr">
                      <a:solidFill>
                        <a:srgbClr val="C08D3C"/>
                      </a:solidFill>
                      <a:prstDash val="solid"/>
                      <a:round/>
                      <a:headEnd type="none" w="med" len="med"/>
                      <a:tailEnd type="none" w="med" len="med"/>
                    </a:lnR>
                    <a:lnT w="7620" cap="flat" cmpd="sng" algn="ctr">
                      <a:solidFill>
                        <a:srgbClr val="C08D3C"/>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784351989"/>
                  </a:ext>
                </a:extLst>
              </a:tr>
              <a:tr h="1081078">
                <a:tc>
                  <a:txBody>
                    <a:bodyPr/>
                    <a:lstStyle/>
                    <a:p>
                      <a:pPr algn="just" fontAlgn="t"/>
                      <a:r>
                        <a:rPr lang="en-IN" sz="1600">
                          <a:solidFill>
                            <a:srgbClr val="333333"/>
                          </a:solidFill>
                          <a:effectLst/>
                          <a:latin typeface="inter-regular"/>
                        </a:rPr>
                        <a:t>HttpResponse.__init__</a:t>
                      </a:r>
                      <a:r>
                        <a:rPr lang="en-IN" sz="1600" i="1">
                          <a:solidFill>
                            <a:srgbClr val="333333"/>
                          </a:solidFill>
                          <a:effectLst/>
                          <a:latin typeface="inter-regular"/>
                        </a:rPr>
                        <a:t>(content='', content_type=None, status=200, reason=None, charset=None)</a:t>
                      </a:r>
                      <a:endParaRPr lang="en-IN" sz="1600">
                        <a:solidFill>
                          <a:srgbClr val="333333"/>
                        </a:solidFill>
                        <a:effectLst/>
                        <a:latin typeface="inter-regular"/>
                      </a:endParaRPr>
                    </a:p>
                  </a:txBody>
                  <a:tcPr marL="54054" marR="54054" marT="54054" marB="5405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It is used to instantiate an HttpResponse object with the given page content and content type.</a:t>
                      </a:r>
                    </a:p>
                  </a:txBody>
                  <a:tcPr marL="54054" marR="54054" marT="54054" marB="5405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988868624"/>
                  </a:ext>
                </a:extLst>
              </a:tr>
              <a:tr h="594593">
                <a:tc>
                  <a:txBody>
                    <a:bodyPr/>
                    <a:lstStyle/>
                    <a:p>
                      <a:pPr algn="just" fontAlgn="t"/>
                      <a:r>
                        <a:rPr lang="en-IN" sz="1600">
                          <a:solidFill>
                            <a:srgbClr val="333333"/>
                          </a:solidFill>
                          <a:effectLst/>
                          <a:latin typeface="inter-regular"/>
                        </a:rPr>
                        <a:t>HttpResponse.__setitem__</a:t>
                      </a:r>
                      <a:r>
                        <a:rPr lang="en-IN" sz="1600" i="1">
                          <a:solidFill>
                            <a:srgbClr val="333333"/>
                          </a:solidFill>
                          <a:effectLst/>
                          <a:latin typeface="inter-regular"/>
                        </a:rPr>
                        <a:t>(header, value)</a:t>
                      </a:r>
                      <a:endParaRPr lang="en-IN" sz="1600">
                        <a:solidFill>
                          <a:srgbClr val="333333"/>
                        </a:solidFill>
                        <a:effectLst/>
                        <a:latin typeface="inter-regular"/>
                      </a:endParaRPr>
                    </a:p>
                  </a:txBody>
                  <a:tcPr marL="54054" marR="54054" marT="54054" marB="5405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It is used to set the given header name to the given value.</a:t>
                      </a:r>
                    </a:p>
                  </a:txBody>
                  <a:tcPr marL="54054" marR="54054" marT="54054" marB="5405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70978580"/>
                  </a:ext>
                </a:extLst>
              </a:tr>
              <a:tr h="594593">
                <a:tc>
                  <a:txBody>
                    <a:bodyPr/>
                    <a:lstStyle/>
                    <a:p>
                      <a:pPr algn="just" fontAlgn="t"/>
                      <a:r>
                        <a:rPr lang="en-IN" sz="1600">
                          <a:solidFill>
                            <a:srgbClr val="333333"/>
                          </a:solidFill>
                          <a:effectLst/>
                          <a:latin typeface="inter-regular"/>
                        </a:rPr>
                        <a:t>HttpResponse.__delitem__</a:t>
                      </a:r>
                      <a:r>
                        <a:rPr lang="en-IN" sz="1600" i="1">
                          <a:solidFill>
                            <a:srgbClr val="333333"/>
                          </a:solidFill>
                          <a:effectLst/>
                          <a:latin typeface="inter-regular"/>
                        </a:rPr>
                        <a:t>(header)</a:t>
                      </a:r>
                      <a:endParaRPr lang="en-IN" sz="1600">
                        <a:solidFill>
                          <a:srgbClr val="333333"/>
                        </a:solidFill>
                        <a:effectLst/>
                        <a:latin typeface="inter-regular"/>
                      </a:endParaRPr>
                    </a:p>
                  </a:txBody>
                  <a:tcPr marL="54054" marR="54054" marT="54054" marB="5405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a:solidFill>
                            <a:srgbClr val="333333"/>
                          </a:solidFill>
                          <a:effectLst/>
                          <a:latin typeface="inter-regular"/>
                        </a:rPr>
                        <a:t>It deletes the header with the given name.</a:t>
                      </a:r>
                    </a:p>
                  </a:txBody>
                  <a:tcPr marL="54054" marR="54054" marT="54054" marB="5405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74293299"/>
                  </a:ext>
                </a:extLst>
              </a:tr>
              <a:tr h="594593">
                <a:tc>
                  <a:txBody>
                    <a:bodyPr/>
                    <a:lstStyle/>
                    <a:p>
                      <a:pPr algn="just" fontAlgn="t"/>
                      <a:r>
                        <a:rPr lang="en-IN" sz="1600">
                          <a:solidFill>
                            <a:srgbClr val="333333"/>
                          </a:solidFill>
                          <a:effectLst/>
                          <a:latin typeface="inter-regular"/>
                        </a:rPr>
                        <a:t>HttpResponse.__getitem__</a:t>
                      </a:r>
                      <a:r>
                        <a:rPr lang="en-IN" sz="1600" i="1">
                          <a:solidFill>
                            <a:srgbClr val="333333"/>
                          </a:solidFill>
                          <a:effectLst/>
                          <a:latin typeface="inter-regular"/>
                        </a:rPr>
                        <a:t>(header)</a:t>
                      </a:r>
                      <a:endParaRPr lang="en-IN" sz="1600">
                        <a:solidFill>
                          <a:srgbClr val="333333"/>
                        </a:solidFill>
                        <a:effectLst/>
                        <a:latin typeface="inter-regular"/>
                      </a:endParaRPr>
                    </a:p>
                  </a:txBody>
                  <a:tcPr marL="54054" marR="54054" marT="54054" marB="5405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600">
                          <a:solidFill>
                            <a:srgbClr val="333333"/>
                          </a:solidFill>
                          <a:effectLst/>
                          <a:latin typeface="inter-regular"/>
                        </a:rPr>
                        <a:t>It returns the value for the given header name.</a:t>
                      </a:r>
                    </a:p>
                  </a:txBody>
                  <a:tcPr marL="54054" marR="54054" marT="54054" marB="5405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446282614"/>
                  </a:ext>
                </a:extLst>
              </a:tr>
              <a:tr h="1081078">
                <a:tc>
                  <a:txBody>
                    <a:bodyPr/>
                    <a:lstStyle/>
                    <a:p>
                      <a:pPr algn="just" fontAlgn="t"/>
                      <a:r>
                        <a:rPr lang="en-IN" sz="1600">
                          <a:solidFill>
                            <a:srgbClr val="333333"/>
                          </a:solidFill>
                          <a:effectLst/>
                          <a:latin typeface="inter-regular"/>
                        </a:rPr>
                        <a:t>HttpResponse.has_header</a:t>
                      </a:r>
                      <a:r>
                        <a:rPr lang="en-IN" sz="1600" i="1">
                          <a:solidFill>
                            <a:srgbClr val="333333"/>
                          </a:solidFill>
                          <a:effectLst/>
                          <a:latin typeface="inter-regular"/>
                        </a:rPr>
                        <a:t>(header)</a:t>
                      </a:r>
                      <a:endParaRPr lang="en-IN" sz="1600">
                        <a:solidFill>
                          <a:srgbClr val="333333"/>
                        </a:solidFill>
                        <a:effectLst/>
                        <a:latin typeface="inter-regular"/>
                      </a:endParaRPr>
                    </a:p>
                  </a:txBody>
                  <a:tcPr marL="54054" marR="54054" marT="54054" marB="5405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600" dirty="0">
                          <a:solidFill>
                            <a:srgbClr val="333333"/>
                          </a:solidFill>
                          <a:effectLst/>
                          <a:latin typeface="inter-regular"/>
                        </a:rPr>
                        <a:t>It returns either True or False based on a case-insensitive check for a header with the provided name</a:t>
                      </a:r>
                    </a:p>
                  </a:txBody>
                  <a:tcPr marL="54054" marR="54054" marT="54054" marB="54054">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702359850"/>
                  </a:ext>
                </a:extLst>
              </a:tr>
            </a:tbl>
          </a:graphicData>
        </a:graphic>
      </p:graphicFrame>
    </p:spTree>
    <p:extLst>
      <p:ext uri="{BB962C8B-B14F-4D97-AF65-F5344CB8AC3E}">
        <p14:creationId xmlns:p14="http://schemas.microsoft.com/office/powerpoint/2010/main" val="803536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672A-045F-81A0-9429-451D0B003C8D}"/>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2C477940-CE4E-0517-91F3-6C51BFA255CD}"/>
              </a:ext>
            </a:extLst>
          </p:cNvPr>
          <p:cNvGraphicFramePr>
            <a:graphicFrameLocks noGrp="1"/>
          </p:cNvGraphicFramePr>
          <p:nvPr>
            <p:ph idx="1"/>
          </p:nvPr>
        </p:nvGraphicFramePr>
        <p:xfrm>
          <a:off x="1333500" y="1818315"/>
          <a:ext cx="7446512" cy="4354992"/>
        </p:xfrm>
        <a:graphic>
          <a:graphicData uri="http://schemas.openxmlformats.org/drawingml/2006/table">
            <a:tbl>
              <a:tblPr/>
              <a:tblGrid>
                <a:gridCol w="3723256">
                  <a:extLst>
                    <a:ext uri="{9D8B030D-6E8A-4147-A177-3AD203B41FA5}">
                      <a16:colId xmlns:a16="http://schemas.microsoft.com/office/drawing/2014/main" val="75985260"/>
                    </a:ext>
                  </a:extLst>
                </a:gridCol>
                <a:gridCol w="3723256">
                  <a:extLst>
                    <a:ext uri="{9D8B030D-6E8A-4147-A177-3AD203B41FA5}">
                      <a16:colId xmlns:a16="http://schemas.microsoft.com/office/drawing/2014/main" val="3656376268"/>
                    </a:ext>
                  </a:extLst>
                </a:gridCol>
              </a:tblGrid>
              <a:tr h="556566">
                <a:tc>
                  <a:txBody>
                    <a:bodyPr/>
                    <a:lstStyle/>
                    <a:p>
                      <a:pPr algn="just" fontAlgn="t"/>
                      <a:r>
                        <a:rPr lang="en-IN" sz="1500">
                          <a:solidFill>
                            <a:srgbClr val="333333"/>
                          </a:solidFill>
                          <a:effectLst/>
                          <a:latin typeface="inter-regular"/>
                        </a:rPr>
                        <a:t>HttpResponse.setdefault</a:t>
                      </a:r>
                      <a:r>
                        <a:rPr lang="en-IN" sz="1500" i="1">
                          <a:solidFill>
                            <a:srgbClr val="333333"/>
                          </a:solidFill>
                          <a:effectLst/>
                          <a:latin typeface="inter-regular"/>
                        </a:rPr>
                        <a:t>(header, value)</a:t>
                      </a:r>
                      <a:endParaRPr lang="en-IN" sz="1500">
                        <a:solidFill>
                          <a:srgbClr val="333333"/>
                        </a:solidFill>
                        <a:effectLst/>
                        <a:latin typeface="inter-regular"/>
                      </a:endParaRP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500">
                          <a:solidFill>
                            <a:srgbClr val="333333"/>
                          </a:solidFill>
                          <a:effectLst/>
                          <a:latin typeface="inter-regular"/>
                        </a:rPr>
                        <a:t>It is used to set default header.</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202119156"/>
                  </a:ext>
                </a:extLst>
              </a:tr>
              <a:tr h="556566">
                <a:tc>
                  <a:txBody>
                    <a:bodyPr/>
                    <a:lstStyle/>
                    <a:p>
                      <a:pPr algn="just" fontAlgn="t"/>
                      <a:r>
                        <a:rPr lang="en-IN" sz="1500">
                          <a:solidFill>
                            <a:srgbClr val="333333"/>
                          </a:solidFill>
                          <a:effectLst/>
                          <a:latin typeface="inter-regular"/>
                        </a:rPr>
                        <a:t>HttpResponse.write</a:t>
                      </a:r>
                      <a:r>
                        <a:rPr lang="en-IN" sz="1500" i="1">
                          <a:solidFill>
                            <a:srgbClr val="333333"/>
                          </a:solidFill>
                          <a:effectLst/>
                          <a:latin typeface="inter-regular"/>
                        </a:rPr>
                        <a:t>(content)</a:t>
                      </a:r>
                      <a:endParaRPr lang="en-IN" sz="1500">
                        <a:solidFill>
                          <a:srgbClr val="333333"/>
                        </a:solidFill>
                        <a:effectLst/>
                        <a:latin typeface="inter-regular"/>
                      </a:endParaRP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500">
                          <a:solidFill>
                            <a:srgbClr val="333333"/>
                          </a:solidFill>
                          <a:effectLst/>
                          <a:latin typeface="inter-regular"/>
                        </a:rPr>
                        <a:t>It is used to create response object of file-like object.</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885908439"/>
                  </a:ext>
                </a:extLst>
              </a:tr>
              <a:tr h="556566">
                <a:tc>
                  <a:txBody>
                    <a:bodyPr/>
                    <a:lstStyle/>
                    <a:p>
                      <a:pPr algn="just" fontAlgn="t"/>
                      <a:r>
                        <a:rPr lang="en-IN" sz="1500">
                          <a:solidFill>
                            <a:srgbClr val="333333"/>
                          </a:solidFill>
                          <a:effectLst/>
                          <a:latin typeface="inter-regular"/>
                        </a:rPr>
                        <a:t>HttpResponse.flush()</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500">
                          <a:solidFill>
                            <a:srgbClr val="333333"/>
                          </a:solidFill>
                          <a:effectLst/>
                          <a:latin typeface="inter-regular"/>
                        </a:rPr>
                        <a:t>It is used to flush the response object.</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660092202"/>
                  </a:ext>
                </a:extLst>
              </a:tr>
              <a:tr h="784253">
                <a:tc>
                  <a:txBody>
                    <a:bodyPr/>
                    <a:lstStyle/>
                    <a:p>
                      <a:pPr algn="just" fontAlgn="t"/>
                      <a:r>
                        <a:rPr lang="en-IN" sz="1500">
                          <a:solidFill>
                            <a:srgbClr val="333333"/>
                          </a:solidFill>
                          <a:effectLst/>
                          <a:latin typeface="inter-regular"/>
                        </a:rPr>
                        <a:t>HttpResponse.tell()</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500">
                          <a:solidFill>
                            <a:srgbClr val="333333"/>
                          </a:solidFill>
                          <a:effectLst/>
                          <a:latin typeface="inter-regular"/>
                        </a:rPr>
                        <a:t>This method makes an HttpResponse instance a file-like object.</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887816214"/>
                  </a:ext>
                </a:extLst>
              </a:tr>
              <a:tr h="556566">
                <a:tc>
                  <a:txBody>
                    <a:bodyPr/>
                    <a:lstStyle/>
                    <a:p>
                      <a:pPr algn="just" fontAlgn="t"/>
                      <a:r>
                        <a:rPr lang="en-IN" sz="1500">
                          <a:solidFill>
                            <a:srgbClr val="333333"/>
                          </a:solidFill>
                          <a:effectLst/>
                          <a:latin typeface="inter-regular"/>
                        </a:rPr>
                        <a:t>HttpResponse.getvalue()</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500">
                          <a:solidFill>
                            <a:srgbClr val="333333"/>
                          </a:solidFill>
                          <a:effectLst/>
                          <a:latin typeface="inter-regular"/>
                        </a:rPr>
                        <a:t>It is used to get the value of HttpResponse.content.</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135837141"/>
                  </a:ext>
                </a:extLst>
              </a:tr>
              <a:tr h="784253">
                <a:tc>
                  <a:txBody>
                    <a:bodyPr/>
                    <a:lstStyle/>
                    <a:p>
                      <a:pPr algn="just" fontAlgn="t"/>
                      <a:r>
                        <a:rPr lang="en-IN" sz="1500">
                          <a:solidFill>
                            <a:srgbClr val="333333"/>
                          </a:solidFill>
                          <a:effectLst/>
                          <a:latin typeface="inter-regular"/>
                        </a:rPr>
                        <a:t>HttpResponse.readable()</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500">
                          <a:solidFill>
                            <a:srgbClr val="333333"/>
                          </a:solidFill>
                          <a:effectLst/>
                          <a:latin typeface="inter-regular"/>
                        </a:rPr>
                        <a:t>This method is used to create stream-like object of HttpResponse class.</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43842179"/>
                  </a:ext>
                </a:extLst>
              </a:tr>
              <a:tr h="556566">
                <a:tc>
                  <a:txBody>
                    <a:bodyPr/>
                    <a:lstStyle/>
                    <a:p>
                      <a:pPr algn="just" fontAlgn="t"/>
                      <a:r>
                        <a:rPr lang="en-IN" sz="1500">
                          <a:solidFill>
                            <a:srgbClr val="333333"/>
                          </a:solidFill>
                          <a:effectLst/>
                          <a:latin typeface="inter-regular"/>
                        </a:rPr>
                        <a:t>HttpResponse.seekable()</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500" dirty="0">
                          <a:solidFill>
                            <a:srgbClr val="333333"/>
                          </a:solidFill>
                          <a:effectLst/>
                          <a:latin typeface="inter-regular"/>
                        </a:rPr>
                        <a:t>It is used to make response object </a:t>
                      </a:r>
                      <a:r>
                        <a:rPr lang="en-US" sz="1500" dirty="0" err="1">
                          <a:solidFill>
                            <a:srgbClr val="333333"/>
                          </a:solidFill>
                          <a:effectLst/>
                          <a:latin typeface="inter-regular"/>
                        </a:rPr>
                        <a:t>seekable</a:t>
                      </a:r>
                      <a:r>
                        <a:rPr lang="en-US" sz="1500" dirty="0">
                          <a:solidFill>
                            <a:srgbClr val="333333"/>
                          </a:solidFill>
                          <a:effectLst/>
                          <a:latin typeface="inter-regular"/>
                        </a:rPr>
                        <a:t>.</a:t>
                      </a:r>
                    </a:p>
                  </a:txBody>
                  <a:tcPr marL="50597" marR="50597" marT="50597" marB="50597">
                    <a:lnL w="7620" cap="flat" cmpd="sng" algn="ctr">
                      <a:solidFill>
                        <a:srgbClr val="C7CCBE"/>
                      </a:solidFill>
                      <a:prstDash val="solid"/>
                      <a:round/>
                      <a:headEnd type="none" w="med" len="med"/>
                      <a:tailEnd type="none" w="med" len="med"/>
                    </a:lnL>
                    <a:lnR w="7620" cap="flat" cmpd="sng" algn="ctr">
                      <a:solidFill>
                        <a:srgbClr val="C7CCBE"/>
                      </a:solidFill>
                      <a:prstDash val="solid"/>
                      <a:round/>
                      <a:headEnd type="none" w="med" len="med"/>
                      <a:tailEnd type="none" w="med" len="med"/>
                    </a:lnR>
                    <a:lnT w="7620" cap="flat" cmpd="sng" algn="ctr">
                      <a:solidFill>
                        <a:srgbClr val="C7CCBE"/>
                      </a:solidFill>
                      <a:prstDash val="solid"/>
                      <a:round/>
                      <a:headEnd type="none" w="med" len="med"/>
                      <a:tailEnd type="none" w="med" len="med"/>
                    </a:lnT>
                    <a:lnB w="762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241979154"/>
                  </a:ext>
                </a:extLst>
              </a:tr>
            </a:tbl>
          </a:graphicData>
        </a:graphic>
      </p:graphicFrame>
    </p:spTree>
    <p:extLst>
      <p:ext uri="{BB962C8B-B14F-4D97-AF65-F5344CB8AC3E}">
        <p14:creationId xmlns:p14="http://schemas.microsoft.com/office/powerpoint/2010/main" val="3521916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0CBDA-3C20-1297-0A43-6A2C169A3F7B}"/>
              </a:ext>
            </a:extLst>
          </p:cNvPr>
          <p:cNvSpPr>
            <a:spLocks noGrp="1"/>
          </p:cNvSpPr>
          <p:nvPr>
            <p:ph type="title"/>
          </p:nvPr>
        </p:nvSpPr>
        <p:spPr/>
        <p:txBody>
          <a:bodyPr/>
          <a:lstStyle/>
          <a:p>
            <a:r>
              <a:rPr lang="en-US" dirty="0"/>
              <a:t>Information responses</a:t>
            </a:r>
            <a:br>
              <a:rPr lang="en-US" dirty="0"/>
            </a:br>
            <a:endParaRPr lang="en-IN" dirty="0"/>
          </a:p>
        </p:txBody>
      </p:sp>
      <p:sp>
        <p:nvSpPr>
          <p:cNvPr id="3" name="Content Placeholder 2">
            <a:extLst>
              <a:ext uri="{FF2B5EF4-FFF2-40B4-BE49-F238E27FC236}">
                <a16:creationId xmlns:a16="http://schemas.microsoft.com/office/drawing/2014/main" id="{1B73B648-DAC4-B1FB-E7A0-67A2E161F2DC}"/>
              </a:ext>
            </a:extLst>
          </p:cNvPr>
          <p:cNvSpPr>
            <a:spLocks noGrp="1"/>
          </p:cNvSpPr>
          <p:nvPr>
            <p:ph idx="1"/>
          </p:nvPr>
        </p:nvSpPr>
        <p:spPr/>
        <p:txBody>
          <a:bodyPr>
            <a:normAutofit fontScale="85000" lnSpcReduction="20000"/>
          </a:bodyPr>
          <a:lstStyle/>
          <a:p>
            <a:r>
              <a:rPr lang="en-US" dirty="0"/>
              <a:t>100 Continue</a:t>
            </a:r>
          </a:p>
          <a:p>
            <a:r>
              <a:rPr lang="en-US" dirty="0"/>
              <a:t>This interim response indicates that the client should continue the request or ignore the response if the request is already finished.</a:t>
            </a:r>
          </a:p>
          <a:p>
            <a:r>
              <a:rPr lang="en-US" dirty="0"/>
              <a:t>101 Switching Protocols</a:t>
            </a:r>
          </a:p>
          <a:p>
            <a:r>
              <a:rPr lang="en-US" dirty="0"/>
              <a:t>This code is sent in response to an Upgrade request header from the client and indicates the protocol the server is switching to.</a:t>
            </a:r>
          </a:p>
          <a:p>
            <a:r>
              <a:rPr lang="en-US" dirty="0"/>
              <a:t>102 Processing (WebDAV)</a:t>
            </a:r>
          </a:p>
          <a:p>
            <a:r>
              <a:rPr lang="en-US" dirty="0"/>
              <a:t>This code indicates that the server has received and is processing the request, but no response is available yet.</a:t>
            </a:r>
          </a:p>
          <a:p>
            <a:r>
              <a:rPr lang="en-US" dirty="0"/>
              <a:t>103 Early Hints</a:t>
            </a:r>
          </a:p>
          <a:p>
            <a:r>
              <a:rPr lang="en-US" dirty="0"/>
              <a:t>This status code is primarily intended to be used with the Link header, letting the user agent start preloading resources while the server prepares a response or </a:t>
            </a:r>
            <a:r>
              <a:rPr lang="en-US" dirty="0" err="1"/>
              <a:t>preconnect</a:t>
            </a:r>
            <a:r>
              <a:rPr lang="en-US" dirty="0"/>
              <a:t> to an origin from which the page will need resources.</a:t>
            </a:r>
            <a:endParaRPr lang="en-IN" dirty="0"/>
          </a:p>
        </p:txBody>
      </p:sp>
    </p:spTree>
    <p:extLst>
      <p:ext uri="{BB962C8B-B14F-4D97-AF65-F5344CB8AC3E}">
        <p14:creationId xmlns:p14="http://schemas.microsoft.com/office/powerpoint/2010/main" val="1139867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D74B-CC3C-9061-91C8-4C9F31C8717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B64BC37-40CD-A469-738B-787A80022440}"/>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3110611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E9B1-D11C-6B1E-A372-E6ED70429C3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2ED782-B246-F44D-98C3-2905024BB411}"/>
              </a:ext>
            </a:extLst>
          </p:cNvPr>
          <p:cNvSpPr>
            <a:spLocks noGrp="1"/>
          </p:cNvSpPr>
          <p:nvPr>
            <p:ph idx="1"/>
          </p:nvPr>
        </p:nvSpPr>
        <p:spPr/>
        <p:txBody>
          <a:bodyPr>
            <a:normAutofit fontScale="77500" lnSpcReduction="20000"/>
          </a:bodyPr>
          <a:lstStyle/>
          <a:p>
            <a:r>
              <a:rPr lang="en-US" dirty="0"/>
              <a:t>Successful responses</a:t>
            </a:r>
          </a:p>
          <a:p>
            <a:r>
              <a:rPr lang="en-US" dirty="0"/>
              <a:t>200 OK</a:t>
            </a:r>
          </a:p>
          <a:p>
            <a:r>
              <a:rPr lang="en-US" dirty="0"/>
              <a:t>The request succeeded. The result meaning of "success" depends on the HTTP method:</a:t>
            </a:r>
          </a:p>
          <a:p>
            <a:endParaRPr lang="en-US" dirty="0"/>
          </a:p>
          <a:p>
            <a:r>
              <a:rPr lang="en-US" dirty="0"/>
              <a:t>GET: The resource has been fetched and transmitted in the message body.</a:t>
            </a:r>
          </a:p>
          <a:p>
            <a:r>
              <a:rPr lang="en-US" dirty="0"/>
              <a:t>HEAD: The representation headers are included in the response without any message body.</a:t>
            </a:r>
          </a:p>
          <a:p>
            <a:r>
              <a:rPr lang="en-US" dirty="0"/>
              <a:t>PUT or POST: The resource describing the result of the action is transmitted in the message body.</a:t>
            </a:r>
          </a:p>
          <a:p>
            <a:r>
              <a:rPr lang="en-US" dirty="0"/>
              <a:t>TRACE: The message body contains the request message as received by the server.</a:t>
            </a:r>
          </a:p>
          <a:p>
            <a:r>
              <a:rPr lang="en-US" dirty="0"/>
              <a:t>201 Created</a:t>
            </a:r>
          </a:p>
          <a:p>
            <a:r>
              <a:rPr lang="en-US" dirty="0"/>
              <a:t>The request succeeded, and a new resource was created as a result. This is typically the response sent after POST requests, or some PUT requests.</a:t>
            </a:r>
          </a:p>
          <a:p>
            <a:pPr marL="0" indent="0">
              <a:buNone/>
            </a:pPr>
            <a:endParaRPr lang="en-US" dirty="0"/>
          </a:p>
        </p:txBody>
      </p:sp>
    </p:spTree>
    <p:extLst>
      <p:ext uri="{BB962C8B-B14F-4D97-AF65-F5344CB8AC3E}">
        <p14:creationId xmlns:p14="http://schemas.microsoft.com/office/powerpoint/2010/main" val="19709634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6D1C-20EF-98CB-E978-40DA7994C0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C74C5B-E874-403E-6E40-64962FF42973}"/>
              </a:ext>
            </a:extLst>
          </p:cNvPr>
          <p:cNvSpPr>
            <a:spLocks noGrp="1"/>
          </p:cNvSpPr>
          <p:nvPr>
            <p:ph idx="1"/>
          </p:nvPr>
        </p:nvSpPr>
        <p:spPr/>
        <p:txBody>
          <a:bodyPr>
            <a:normAutofit fontScale="70000" lnSpcReduction="20000"/>
          </a:bodyPr>
          <a:lstStyle/>
          <a:p>
            <a:r>
              <a:rPr lang="en-US" dirty="0"/>
              <a:t>202 Accepted</a:t>
            </a:r>
          </a:p>
          <a:p>
            <a:r>
              <a:rPr lang="en-US" dirty="0"/>
              <a:t>The request has been received but not yet acted upon. It is noncommittal, since there is no way in HTTP to later send an asynchronous response indicating the outcome of the request. It is intended for cases where another process or server handles the request, or for batch processing.</a:t>
            </a:r>
          </a:p>
          <a:p>
            <a:r>
              <a:rPr lang="en-US" dirty="0"/>
              <a:t>203 Non-Authoritative Information</a:t>
            </a:r>
          </a:p>
          <a:p>
            <a:r>
              <a:rPr lang="en-US" dirty="0"/>
              <a:t>This response code means the returned metadata is not exactly the same as is available from the origin server, but is collected from a local or a third-party copy. This is mostly used for mirrors or backups of another resource. Except for that specific case, the 200 OK response is preferred to this status.</a:t>
            </a:r>
          </a:p>
          <a:p>
            <a:r>
              <a:rPr lang="en-US" dirty="0"/>
              <a:t>204 No Content</a:t>
            </a:r>
          </a:p>
          <a:p>
            <a:r>
              <a:rPr lang="en-US" dirty="0"/>
              <a:t>There is no content to send for this request, but the headers may be useful. The user agent may update its cached headers for this resource with the new ones.</a:t>
            </a:r>
          </a:p>
          <a:p>
            <a:r>
              <a:rPr lang="en-US" dirty="0"/>
              <a:t>205 Reset Content</a:t>
            </a:r>
          </a:p>
          <a:p>
            <a:r>
              <a:rPr lang="en-US" dirty="0"/>
              <a:t>Tells the user agent to reset the document which sent this request.</a:t>
            </a:r>
          </a:p>
          <a:p>
            <a:endParaRPr lang="en-IN" dirty="0"/>
          </a:p>
        </p:txBody>
      </p:sp>
    </p:spTree>
    <p:extLst>
      <p:ext uri="{BB962C8B-B14F-4D97-AF65-F5344CB8AC3E}">
        <p14:creationId xmlns:p14="http://schemas.microsoft.com/office/powerpoint/2010/main" val="8073622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85707-B11D-9B00-55BB-DC71B8436C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F12068-2714-47BB-06C4-0F60556D6982}"/>
              </a:ext>
            </a:extLst>
          </p:cNvPr>
          <p:cNvSpPr>
            <a:spLocks noGrp="1"/>
          </p:cNvSpPr>
          <p:nvPr>
            <p:ph idx="1"/>
          </p:nvPr>
        </p:nvSpPr>
        <p:spPr/>
        <p:txBody>
          <a:bodyPr>
            <a:normAutofit fontScale="85000" lnSpcReduction="20000"/>
          </a:bodyPr>
          <a:lstStyle/>
          <a:p>
            <a:r>
              <a:rPr lang="en-US" dirty="0"/>
              <a:t>206 Partial Content</a:t>
            </a:r>
          </a:p>
          <a:p>
            <a:r>
              <a:rPr lang="en-US" dirty="0"/>
              <a:t>This response code is used when the Range header is sent from the client to request only part of a resource.</a:t>
            </a:r>
          </a:p>
          <a:p>
            <a:r>
              <a:rPr lang="en-US" dirty="0"/>
              <a:t>207 Multi-Status (WebDAV)</a:t>
            </a:r>
          </a:p>
          <a:p>
            <a:r>
              <a:rPr lang="en-US" dirty="0"/>
              <a:t>Conveys information about multiple resources, for situations where multiple status codes might be appropriate.</a:t>
            </a:r>
          </a:p>
          <a:p>
            <a:r>
              <a:rPr lang="en-US" dirty="0"/>
              <a:t>208 Already Reported (WebDAV)</a:t>
            </a:r>
          </a:p>
          <a:p>
            <a:r>
              <a:rPr lang="en-US" dirty="0"/>
              <a:t>Used inside a &lt;</a:t>
            </a:r>
            <a:r>
              <a:rPr lang="en-US" dirty="0" err="1"/>
              <a:t>dav:propstat</a:t>
            </a:r>
            <a:r>
              <a:rPr lang="en-US" dirty="0"/>
              <a:t>&gt; response element to avoid repeatedly enumerating the internal members of multiple bindings to the same collection.</a:t>
            </a:r>
          </a:p>
          <a:p>
            <a:pPr marL="0" indent="0">
              <a:buNone/>
            </a:pPr>
            <a:r>
              <a:rPr lang="en-US" dirty="0"/>
              <a:t>226 IM Used (HTTP Delta encoding)</a:t>
            </a:r>
          </a:p>
          <a:p>
            <a:r>
              <a:rPr lang="en-US" dirty="0"/>
              <a:t>The server has fulfilled a GET request for the resource, and the response is a representation of the result of one or more instance-manipulations applied to the current instance.</a:t>
            </a:r>
            <a:endParaRPr lang="en-IN" dirty="0"/>
          </a:p>
          <a:p>
            <a:pPr marL="0" indent="0">
              <a:buNone/>
            </a:pPr>
            <a:endParaRPr lang="en-IN" dirty="0"/>
          </a:p>
        </p:txBody>
      </p:sp>
    </p:spTree>
    <p:extLst>
      <p:ext uri="{BB962C8B-B14F-4D97-AF65-F5344CB8AC3E}">
        <p14:creationId xmlns:p14="http://schemas.microsoft.com/office/powerpoint/2010/main" val="39596763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7399C-8055-E3A4-818C-F4C5C39DFEF4}"/>
              </a:ext>
            </a:extLst>
          </p:cNvPr>
          <p:cNvSpPr>
            <a:spLocks noGrp="1"/>
          </p:cNvSpPr>
          <p:nvPr>
            <p:ph type="title"/>
          </p:nvPr>
        </p:nvSpPr>
        <p:spPr/>
        <p:txBody>
          <a:bodyPr/>
          <a:lstStyle/>
          <a:p>
            <a:pPr algn="ctr"/>
            <a:r>
              <a:rPr lang="en-US" dirty="0"/>
              <a:t>Redirection messages</a:t>
            </a:r>
            <a:br>
              <a:rPr lang="en-US" dirty="0"/>
            </a:br>
            <a:endParaRPr lang="en-IN" dirty="0"/>
          </a:p>
        </p:txBody>
      </p:sp>
      <p:sp>
        <p:nvSpPr>
          <p:cNvPr id="3" name="Content Placeholder 2">
            <a:extLst>
              <a:ext uri="{FF2B5EF4-FFF2-40B4-BE49-F238E27FC236}">
                <a16:creationId xmlns:a16="http://schemas.microsoft.com/office/drawing/2014/main" id="{CBC308D7-A37A-5437-34E9-DDB4AB9C79AD}"/>
              </a:ext>
            </a:extLst>
          </p:cNvPr>
          <p:cNvSpPr>
            <a:spLocks noGrp="1"/>
          </p:cNvSpPr>
          <p:nvPr>
            <p:ph idx="1"/>
          </p:nvPr>
        </p:nvSpPr>
        <p:spPr/>
        <p:txBody>
          <a:bodyPr>
            <a:normAutofit fontScale="62500" lnSpcReduction="20000"/>
          </a:bodyPr>
          <a:lstStyle/>
          <a:p>
            <a:r>
              <a:rPr lang="en-US" dirty="0"/>
              <a:t>300 Multiple Choices</a:t>
            </a:r>
          </a:p>
          <a:p>
            <a:r>
              <a:rPr lang="en-US" dirty="0"/>
              <a:t>The request has more than one possible response. The user agent or user should choose one of them. (There is no standardized way of choosing one of the responses, but HTML links to the possibilities are recommended so the user can pick.)</a:t>
            </a:r>
          </a:p>
          <a:p>
            <a:r>
              <a:rPr lang="en-US" dirty="0"/>
              <a:t>301 Moved Permanently</a:t>
            </a:r>
          </a:p>
          <a:p>
            <a:r>
              <a:rPr lang="en-US" dirty="0"/>
              <a:t>The URL of the requested resource has been changed permanently. The new URL is given in the response.</a:t>
            </a:r>
          </a:p>
          <a:p>
            <a:r>
              <a:rPr lang="en-US" dirty="0"/>
              <a:t>302 Found</a:t>
            </a:r>
          </a:p>
          <a:p>
            <a:r>
              <a:rPr lang="en-US" dirty="0"/>
              <a:t>This response code means that the URI of requested resource has been changed temporarily. Further changes in the URI might be made in the future. Therefore, this same URI should be used by the client in future requests.</a:t>
            </a:r>
          </a:p>
          <a:p>
            <a:r>
              <a:rPr lang="en-US" dirty="0"/>
              <a:t>303 See Other</a:t>
            </a:r>
          </a:p>
          <a:p>
            <a:r>
              <a:rPr lang="en-US" dirty="0"/>
              <a:t>The server sent this response to direct the client to get the requested resource at another URI with a GET request.</a:t>
            </a:r>
          </a:p>
          <a:p>
            <a:r>
              <a:rPr lang="en-US" dirty="0"/>
              <a:t>304 Not Modified</a:t>
            </a:r>
          </a:p>
          <a:p>
            <a:r>
              <a:rPr lang="en-US" dirty="0"/>
              <a:t>This is used for caching purposes. It tells the client that the response has not been modified, so the client can continue to use the same cached version of the response.</a:t>
            </a:r>
          </a:p>
          <a:p>
            <a:endParaRPr lang="en-US" dirty="0"/>
          </a:p>
        </p:txBody>
      </p:sp>
    </p:spTree>
    <p:extLst>
      <p:ext uri="{BB962C8B-B14F-4D97-AF65-F5344CB8AC3E}">
        <p14:creationId xmlns:p14="http://schemas.microsoft.com/office/powerpoint/2010/main" val="439222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2ABCD-0787-6920-7C6C-93B202DDBC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C3D0BF-BD8D-ACAC-DF40-4608D3781218}"/>
              </a:ext>
            </a:extLst>
          </p:cNvPr>
          <p:cNvSpPr>
            <a:spLocks noGrp="1"/>
          </p:cNvSpPr>
          <p:nvPr>
            <p:ph idx="1"/>
          </p:nvPr>
        </p:nvSpPr>
        <p:spPr/>
        <p:txBody>
          <a:bodyPr>
            <a:normAutofit fontScale="55000" lnSpcReduction="20000"/>
          </a:bodyPr>
          <a:lstStyle/>
          <a:p>
            <a:r>
              <a:rPr lang="en-US" dirty="0"/>
              <a:t>305 Use Proxy Deprecated</a:t>
            </a:r>
          </a:p>
          <a:p>
            <a:r>
              <a:rPr lang="en-US" dirty="0"/>
              <a:t>Defined in a previous version of the HTTP specification to indicate that a requested response must be accessed by a proxy. It has been deprecated due to security concerns regarding in-band configuration of a proxy.</a:t>
            </a:r>
          </a:p>
          <a:p>
            <a:endParaRPr lang="en-US" dirty="0"/>
          </a:p>
          <a:p>
            <a:r>
              <a:rPr lang="en-US" dirty="0"/>
              <a:t>306 unused</a:t>
            </a:r>
          </a:p>
          <a:p>
            <a:r>
              <a:rPr lang="en-US" dirty="0"/>
              <a:t>This response code is no longer used; it is just reserved. It was used in a previous version of the HTTP/1.1 specification.</a:t>
            </a:r>
          </a:p>
          <a:p>
            <a:endParaRPr lang="en-US" dirty="0"/>
          </a:p>
          <a:p>
            <a:r>
              <a:rPr lang="en-US" dirty="0"/>
              <a:t>307 Temporary Redirect</a:t>
            </a:r>
          </a:p>
          <a:p>
            <a:r>
              <a:rPr lang="en-US" dirty="0"/>
              <a:t>The server sends this response to direct the client to get the requested resource at another URI with the same method that was used in the prior request. This has the same semantics as the 302 Found HTTP response code, with the exception that the user agent must not change the HTTP method used: if a POST was used in the first request, a POST must be used in the second request.</a:t>
            </a:r>
          </a:p>
          <a:p>
            <a:endParaRPr lang="en-US" dirty="0"/>
          </a:p>
          <a:p>
            <a:r>
              <a:rPr lang="en-US" dirty="0"/>
              <a:t>308 Permanent Redirect</a:t>
            </a:r>
          </a:p>
          <a:p>
            <a:r>
              <a:rPr lang="en-US" dirty="0"/>
              <a:t>This means that the resource is now permanently located at another URI, specified by the Location: HTTP Response header. This has the same semantics as the 301 Moved Permanently HTTP response code, with the exception that the user agent must not change the HTTP method used: if a POST was used in the first request, a POST must be used in the second request.</a:t>
            </a:r>
            <a:endParaRPr lang="en-IN" dirty="0"/>
          </a:p>
          <a:p>
            <a:endParaRPr lang="en-IN" dirty="0"/>
          </a:p>
        </p:txBody>
      </p:sp>
    </p:spTree>
    <p:extLst>
      <p:ext uri="{BB962C8B-B14F-4D97-AF65-F5344CB8AC3E}">
        <p14:creationId xmlns:p14="http://schemas.microsoft.com/office/powerpoint/2010/main" val="26630681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D07A-CA60-0704-CE58-272C95A5AA8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5FE0418-3EE2-606D-436A-8F0CC1ABF7BA}"/>
              </a:ext>
            </a:extLst>
          </p:cNvPr>
          <p:cNvSpPr>
            <a:spLocks noGrp="1"/>
          </p:cNvSpPr>
          <p:nvPr>
            <p:ph idx="1"/>
          </p:nvPr>
        </p:nvSpPr>
        <p:spPr/>
        <p:txBody>
          <a:bodyPr>
            <a:normAutofit fontScale="55000" lnSpcReduction="20000"/>
          </a:bodyPr>
          <a:lstStyle/>
          <a:p>
            <a:pPr marL="0" indent="0">
              <a:buNone/>
            </a:pPr>
            <a:r>
              <a:rPr lang="en-US" dirty="0"/>
              <a:t>Client error responses</a:t>
            </a:r>
          </a:p>
          <a:p>
            <a:pPr marL="0" indent="0">
              <a:buNone/>
            </a:pPr>
            <a:r>
              <a:rPr lang="en-US" dirty="0"/>
              <a:t>400 Bad Request</a:t>
            </a:r>
          </a:p>
          <a:p>
            <a:pPr marL="0" indent="0">
              <a:buNone/>
            </a:pPr>
            <a:r>
              <a:rPr lang="en-US" dirty="0"/>
              <a:t>The server cannot or will not process the request due to something that is perceived to be a client error (e.g., malformed request syntax, invalid request message framing, or deceptive request routing).</a:t>
            </a:r>
          </a:p>
          <a:p>
            <a:pPr marL="0" indent="0">
              <a:buNone/>
            </a:pPr>
            <a:endParaRPr lang="en-US" dirty="0"/>
          </a:p>
          <a:p>
            <a:pPr marL="0" indent="0">
              <a:buNone/>
            </a:pPr>
            <a:r>
              <a:rPr lang="en-US" dirty="0"/>
              <a:t>401 Unauthorized</a:t>
            </a:r>
          </a:p>
          <a:p>
            <a:pPr marL="0" indent="0">
              <a:buNone/>
            </a:pPr>
            <a:r>
              <a:rPr lang="en-US" dirty="0"/>
              <a:t>Although the HTTP standard specifies "unauthorized", semantically this response means "unauthenticated". That is, the client must authenticate itself to get the requested response.</a:t>
            </a:r>
          </a:p>
          <a:p>
            <a:pPr marL="0" indent="0">
              <a:buNone/>
            </a:pPr>
            <a:endParaRPr lang="en-US" dirty="0"/>
          </a:p>
          <a:p>
            <a:pPr marL="0" indent="0">
              <a:buNone/>
            </a:pPr>
            <a:r>
              <a:rPr lang="en-US" dirty="0"/>
              <a:t>402 Payment Required Experimental</a:t>
            </a:r>
          </a:p>
          <a:p>
            <a:pPr marL="0" indent="0">
              <a:buNone/>
            </a:pPr>
            <a:r>
              <a:rPr lang="en-US" dirty="0"/>
              <a:t>This response code is reserved for future use. The initial aim for creating this code was using it for digital payment systems, however this status code is used very rarely and no standard convention exists.</a:t>
            </a:r>
          </a:p>
          <a:p>
            <a:pPr marL="0" indent="0">
              <a:buNone/>
            </a:pPr>
            <a:endParaRPr lang="en-US" dirty="0"/>
          </a:p>
          <a:p>
            <a:pPr marL="0" indent="0">
              <a:buNone/>
            </a:pPr>
            <a:r>
              <a:rPr lang="en-US" dirty="0"/>
              <a:t>403 Forbidden</a:t>
            </a:r>
          </a:p>
          <a:p>
            <a:pPr marL="0" indent="0">
              <a:buNone/>
            </a:pPr>
            <a:r>
              <a:rPr lang="en-US" dirty="0"/>
              <a:t>The client does not have access rights to the content; that is, it is unauthorized, so the server is refusing to give the requested resource. Unlike 401 Unauthorized, the client's identity is known to the server.</a:t>
            </a:r>
            <a:endParaRPr lang="en-IN" dirty="0"/>
          </a:p>
        </p:txBody>
      </p:sp>
    </p:spTree>
    <p:extLst>
      <p:ext uri="{BB962C8B-B14F-4D97-AF65-F5344CB8AC3E}">
        <p14:creationId xmlns:p14="http://schemas.microsoft.com/office/powerpoint/2010/main" val="287283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DF392-E8C2-6D23-8E87-5E68B2029A8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DDE6BEE-DA62-34C8-C468-F382B4E6BE6D}"/>
              </a:ext>
            </a:extLst>
          </p:cNvPr>
          <p:cNvSpPr>
            <a:spLocks noGrp="1"/>
          </p:cNvSpPr>
          <p:nvPr>
            <p:ph idx="1"/>
          </p:nvPr>
        </p:nvSpPr>
        <p:spPr/>
        <p:txBody>
          <a:bodyPr>
            <a:normAutofit fontScale="47500" lnSpcReduction="20000"/>
          </a:bodyPr>
          <a:lstStyle/>
          <a:p>
            <a:r>
              <a:rPr lang="en-US" dirty="0"/>
              <a:t>404 Not Found</a:t>
            </a:r>
          </a:p>
          <a:p>
            <a:r>
              <a:rPr lang="en-US" dirty="0"/>
              <a:t>The server cannot find the requested resource. In the browser, this means the URL is not recognized. In an API, this can also mean that the endpoint is valid but the resource itself does not exist. Servers may also send this response instead of 403 Forbidden to hide the existence of a resource from an unauthorized client. This response code is probably the most well known due to its frequent occurrence on the web.</a:t>
            </a:r>
          </a:p>
          <a:p>
            <a:r>
              <a:rPr lang="en-US" dirty="0"/>
              <a:t>405 Method Not Allowed</a:t>
            </a:r>
          </a:p>
          <a:p>
            <a:r>
              <a:rPr lang="en-US" dirty="0"/>
              <a:t>The request method is known by the server but is not supported by the target resource. For example, an API may not allow calling DELETE to remove a resource.</a:t>
            </a:r>
          </a:p>
          <a:p>
            <a:r>
              <a:rPr lang="en-US" dirty="0"/>
              <a:t>406 Not Acceptable</a:t>
            </a:r>
          </a:p>
          <a:p>
            <a:r>
              <a:rPr lang="en-US" dirty="0"/>
              <a:t>This response is sent when the web server, after performing server-driven content negotiation, doesn't find any content that conforms to the criteria given by the user agent.</a:t>
            </a:r>
          </a:p>
          <a:p>
            <a:r>
              <a:rPr lang="en-US" dirty="0"/>
              <a:t>407 Proxy Authentication Required</a:t>
            </a:r>
          </a:p>
          <a:p>
            <a:r>
              <a:rPr lang="en-US" dirty="0"/>
              <a:t>This is similar to 401 Unauthorized but authentication is needed to be done by a proxy.</a:t>
            </a:r>
          </a:p>
          <a:p>
            <a:r>
              <a:rPr lang="en-US" dirty="0"/>
              <a:t>408 Request Timeout</a:t>
            </a:r>
          </a:p>
          <a:p>
            <a:r>
              <a:rPr lang="en-US" dirty="0"/>
              <a:t>This response is sent on an idle connection by some servers, even without any previous request by the client. It means that the server would like to shut down this unused connection. This response is used much more since some browsers, like Chrome, Firefox 27+, or IE9, use HTTP pre-connection mechanisms to speed up surfing. Also note that some servers merely shut down the connection without sending this message.</a:t>
            </a:r>
          </a:p>
          <a:p>
            <a:r>
              <a:rPr lang="en-US" dirty="0"/>
              <a:t>409 Conflict</a:t>
            </a:r>
          </a:p>
          <a:p>
            <a:r>
              <a:rPr lang="en-US" dirty="0"/>
              <a:t>This response is sent when a request conflicts with the current state of the server.</a:t>
            </a:r>
          </a:p>
        </p:txBody>
      </p:sp>
    </p:spTree>
    <p:extLst>
      <p:ext uri="{BB962C8B-B14F-4D97-AF65-F5344CB8AC3E}">
        <p14:creationId xmlns:p14="http://schemas.microsoft.com/office/powerpoint/2010/main" val="597475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5A72-5CD4-1714-BB35-718B681192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01FD3C-45D2-56A7-E1CF-5338AAD3153A}"/>
              </a:ext>
            </a:extLst>
          </p:cNvPr>
          <p:cNvSpPr>
            <a:spLocks noGrp="1"/>
          </p:cNvSpPr>
          <p:nvPr>
            <p:ph idx="1"/>
          </p:nvPr>
        </p:nvSpPr>
        <p:spPr/>
        <p:txBody>
          <a:bodyPr>
            <a:normAutofit fontScale="85000" lnSpcReduction="20000"/>
          </a:bodyPr>
          <a:lstStyle/>
          <a:p>
            <a:r>
              <a:rPr lang="en-US" dirty="0"/>
              <a:t>410 Gone</a:t>
            </a:r>
          </a:p>
          <a:p>
            <a:r>
              <a:rPr lang="en-US" dirty="0"/>
              <a:t>This response is sent when the requested content has been permanently deleted from server, with no forwarding address. Clients are expected to remove their caches and links to the resource. The HTTP specification intends this status code to be used for "limited-time, promotional services". APIs should not feel compelled to indicate resources that have been deleted with this status code.</a:t>
            </a:r>
          </a:p>
          <a:p>
            <a:r>
              <a:rPr lang="en-US" dirty="0"/>
              <a:t>411 Length Required</a:t>
            </a:r>
          </a:p>
          <a:p>
            <a:r>
              <a:rPr lang="en-US" dirty="0"/>
              <a:t>Server rejected the request because the Content-Length header field is not defined and the server requires it.</a:t>
            </a:r>
          </a:p>
          <a:p>
            <a:endParaRPr lang="en-US" dirty="0"/>
          </a:p>
          <a:p>
            <a:r>
              <a:rPr lang="en-US" dirty="0"/>
              <a:t>412 Precondition Failed</a:t>
            </a:r>
          </a:p>
          <a:p>
            <a:r>
              <a:rPr lang="en-US" dirty="0"/>
              <a:t>The client has indicated preconditions in its headers which the server does not meet.</a:t>
            </a:r>
          </a:p>
          <a:p>
            <a:endParaRPr lang="en-IN" dirty="0"/>
          </a:p>
          <a:p>
            <a:endParaRPr lang="en-IN" dirty="0"/>
          </a:p>
        </p:txBody>
      </p:sp>
    </p:spTree>
    <p:extLst>
      <p:ext uri="{BB962C8B-B14F-4D97-AF65-F5344CB8AC3E}">
        <p14:creationId xmlns:p14="http://schemas.microsoft.com/office/powerpoint/2010/main" val="110606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A0D9-56F4-6959-CC41-2C16677B9D6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28C97A-AA1B-57D4-4889-F6977DB60C4C}"/>
              </a:ext>
            </a:extLst>
          </p:cNvPr>
          <p:cNvSpPr>
            <a:spLocks noGrp="1"/>
          </p:cNvSpPr>
          <p:nvPr>
            <p:ph idx="1"/>
          </p:nvPr>
        </p:nvSpPr>
        <p:spPr/>
        <p:txBody>
          <a:bodyPr>
            <a:normAutofit fontScale="47500" lnSpcReduction="20000"/>
          </a:bodyPr>
          <a:lstStyle/>
          <a:p>
            <a:endParaRPr lang="en-US" dirty="0"/>
          </a:p>
          <a:p>
            <a:pPr marL="0" indent="0">
              <a:buNone/>
            </a:pPr>
            <a:r>
              <a:rPr lang="en-US" dirty="0"/>
              <a:t>413 Payload Too Large</a:t>
            </a:r>
          </a:p>
          <a:p>
            <a:pPr marL="0" indent="0">
              <a:buNone/>
            </a:pPr>
            <a:r>
              <a:rPr lang="en-US" dirty="0"/>
              <a:t>Request entity is larger than limits defined by server. The server might close the connection or return an Retry-After header field.</a:t>
            </a:r>
          </a:p>
          <a:p>
            <a:pPr marL="0" indent="0">
              <a:buNone/>
            </a:pPr>
            <a:r>
              <a:rPr lang="en-US" dirty="0"/>
              <a:t>414 URI Too Long</a:t>
            </a:r>
          </a:p>
          <a:p>
            <a:pPr marL="0" indent="0">
              <a:buNone/>
            </a:pPr>
            <a:r>
              <a:rPr lang="en-US" dirty="0"/>
              <a:t>The URI requested by the client is longer than the server is willing to interpret.</a:t>
            </a:r>
          </a:p>
          <a:p>
            <a:pPr marL="0" indent="0">
              <a:buNone/>
            </a:pPr>
            <a:r>
              <a:rPr lang="en-US" dirty="0"/>
              <a:t>415 Unsupported Media Type</a:t>
            </a:r>
          </a:p>
          <a:p>
            <a:pPr marL="0" indent="0">
              <a:buNone/>
            </a:pPr>
            <a:r>
              <a:rPr lang="en-US" dirty="0"/>
              <a:t>The media format of the requested data is not supported by the server, so the server is rejecting the request.</a:t>
            </a:r>
          </a:p>
          <a:p>
            <a:pPr marL="0" indent="0">
              <a:buNone/>
            </a:pPr>
            <a:r>
              <a:rPr lang="en-US" dirty="0"/>
              <a:t>416 Range Not Satisfiable</a:t>
            </a:r>
          </a:p>
          <a:p>
            <a:pPr marL="0" indent="0">
              <a:buNone/>
            </a:pPr>
            <a:r>
              <a:rPr lang="en-US" dirty="0"/>
              <a:t>The range specified by the Range header field in the request cannot be fulfilled. It's possible that the range is outside the size of the target URI's data.</a:t>
            </a:r>
          </a:p>
          <a:p>
            <a:pPr marL="0" indent="0">
              <a:buNone/>
            </a:pPr>
            <a:r>
              <a:rPr lang="en-US" dirty="0"/>
              <a:t>417 Expectation Failed</a:t>
            </a:r>
          </a:p>
          <a:p>
            <a:pPr marL="0" indent="0">
              <a:buNone/>
            </a:pPr>
            <a:r>
              <a:rPr lang="en-US" dirty="0"/>
              <a:t>This response code means the expectation indicated by the Expect request header field cannot be met by the server.</a:t>
            </a:r>
          </a:p>
          <a:p>
            <a:pPr marL="0" indent="0">
              <a:buNone/>
            </a:pPr>
            <a:r>
              <a:rPr lang="en-US" dirty="0"/>
              <a:t>418 I'm a teapot</a:t>
            </a:r>
          </a:p>
          <a:p>
            <a:pPr marL="0" indent="0">
              <a:buNone/>
            </a:pPr>
            <a:r>
              <a:rPr lang="en-US" dirty="0"/>
              <a:t>The server refuses the attempt to brew coffee with a teapot.</a:t>
            </a:r>
          </a:p>
          <a:p>
            <a:pPr marL="0" indent="0">
              <a:buNone/>
            </a:pPr>
            <a:r>
              <a:rPr lang="en-US" dirty="0"/>
              <a:t>421 Misdirected Request</a:t>
            </a:r>
          </a:p>
          <a:p>
            <a:pPr marL="0" indent="0">
              <a:buNone/>
            </a:pPr>
            <a:r>
              <a:rPr lang="en-US" dirty="0"/>
              <a:t>The request was directed at a server that is not able to produce a response. This can be sent by a server that is not configured to produce responses for the combination of scheme and authority that are included in the request URI.</a:t>
            </a:r>
            <a:endParaRPr lang="en-IN" dirty="0"/>
          </a:p>
        </p:txBody>
      </p:sp>
    </p:spTree>
    <p:extLst>
      <p:ext uri="{BB962C8B-B14F-4D97-AF65-F5344CB8AC3E}">
        <p14:creationId xmlns:p14="http://schemas.microsoft.com/office/powerpoint/2010/main" val="37030277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67BA-39DA-CF5E-9E86-E719841A37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704C43-8191-0C99-7D71-B87139A89C93}"/>
              </a:ext>
            </a:extLst>
          </p:cNvPr>
          <p:cNvSpPr>
            <a:spLocks noGrp="1"/>
          </p:cNvSpPr>
          <p:nvPr>
            <p:ph idx="1"/>
          </p:nvPr>
        </p:nvSpPr>
        <p:spPr/>
        <p:txBody>
          <a:bodyPr>
            <a:normAutofit fontScale="77500" lnSpcReduction="20000"/>
          </a:bodyPr>
          <a:lstStyle/>
          <a:p>
            <a:r>
              <a:rPr lang="en-US" dirty="0"/>
              <a:t>422 </a:t>
            </a:r>
            <a:r>
              <a:rPr lang="en-US" dirty="0" err="1"/>
              <a:t>Unprocessable</a:t>
            </a:r>
            <a:r>
              <a:rPr lang="en-US" dirty="0"/>
              <a:t> Content (WebDAV)</a:t>
            </a:r>
          </a:p>
          <a:p>
            <a:r>
              <a:rPr lang="en-US" dirty="0"/>
              <a:t>The request was well-formed but was unable to be followed due to semantic errors.</a:t>
            </a:r>
          </a:p>
          <a:p>
            <a:r>
              <a:rPr lang="en-US" dirty="0"/>
              <a:t>423 Locked (WebDAV)</a:t>
            </a:r>
          </a:p>
          <a:p>
            <a:r>
              <a:rPr lang="en-US" dirty="0"/>
              <a:t>The resource that is being accessed is locked.</a:t>
            </a:r>
          </a:p>
          <a:p>
            <a:r>
              <a:rPr lang="en-US" dirty="0"/>
              <a:t>424 Failed Dependency (WebDAV)</a:t>
            </a:r>
          </a:p>
          <a:p>
            <a:r>
              <a:rPr lang="en-US" dirty="0"/>
              <a:t>The request failed due to failure of a previous request.</a:t>
            </a:r>
          </a:p>
          <a:p>
            <a:r>
              <a:rPr lang="en-US" dirty="0"/>
              <a:t>425 Too Early Experimental</a:t>
            </a:r>
          </a:p>
          <a:p>
            <a:r>
              <a:rPr lang="en-US" dirty="0"/>
              <a:t>Indicates that the server is unwilling to risk processing a request that might be replayed.</a:t>
            </a:r>
          </a:p>
          <a:p>
            <a:r>
              <a:rPr lang="en-US" dirty="0"/>
              <a:t>426 Upgrade Required</a:t>
            </a:r>
          </a:p>
          <a:p>
            <a:r>
              <a:rPr lang="en-US" dirty="0"/>
              <a:t>The server refuses to perform the request using the current protocol but might be willing to do so after the client upgrades to a different protocol. The server sends an Upgrade header in a 426 response to indicate the required protocol(s).</a:t>
            </a:r>
          </a:p>
          <a:p>
            <a:endParaRPr lang="en-IN" dirty="0"/>
          </a:p>
        </p:txBody>
      </p:sp>
    </p:spTree>
    <p:extLst>
      <p:ext uri="{BB962C8B-B14F-4D97-AF65-F5344CB8AC3E}">
        <p14:creationId xmlns:p14="http://schemas.microsoft.com/office/powerpoint/2010/main" val="4027611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7C659-3155-A29B-1A2B-690107778597}"/>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7D7D6CA4-C760-7C98-6AAA-E63EC3285ED5}"/>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410256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5DB3-9A4C-5E28-FAC9-11428154E0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93375A-0B0C-DFA0-5A9D-A7B862ADB66F}"/>
              </a:ext>
            </a:extLst>
          </p:cNvPr>
          <p:cNvSpPr>
            <a:spLocks noGrp="1"/>
          </p:cNvSpPr>
          <p:nvPr>
            <p:ph idx="1"/>
          </p:nvPr>
        </p:nvSpPr>
        <p:spPr/>
        <p:txBody>
          <a:bodyPr>
            <a:normAutofit fontScale="62500" lnSpcReduction="20000"/>
          </a:bodyPr>
          <a:lstStyle/>
          <a:p>
            <a:r>
              <a:rPr lang="en-US" dirty="0"/>
              <a:t>428 Precondition Required</a:t>
            </a:r>
          </a:p>
          <a:p>
            <a:r>
              <a:rPr lang="en-US" dirty="0"/>
              <a:t>The origin server requires the request to be conditional. This response is intended to prevent the 'lost update' problem, where a client GETs a resource's state, modifies it and PUTs it back to the server, when meanwhile a third party has modified the state on the server, leading to a conflict.</a:t>
            </a:r>
          </a:p>
          <a:p>
            <a:r>
              <a:rPr lang="en-US" dirty="0"/>
              <a:t>429 Too Many Requests</a:t>
            </a:r>
          </a:p>
          <a:p>
            <a:r>
              <a:rPr lang="en-US" dirty="0"/>
              <a:t>The user has sent too many requests in a given amount of time ("rate limiting").</a:t>
            </a:r>
          </a:p>
          <a:p>
            <a:r>
              <a:rPr lang="en-US" dirty="0"/>
              <a:t>431 Request Header Fields Too Large</a:t>
            </a:r>
          </a:p>
          <a:p>
            <a:r>
              <a:rPr lang="en-US" dirty="0"/>
              <a:t>The server is unwilling to process the request because its header fields are too large. The request may be resubmitted after reducing the size of the request header fields.</a:t>
            </a:r>
          </a:p>
          <a:p>
            <a:r>
              <a:rPr lang="en-US" dirty="0"/>
              <a:t>451 Unavailable For Legal Reasons</a:t>
            </a:r>
          </a:p>
          <a:p>
            <a:r>
              <a:rPr lang="en-US" dirty="0"/>
              <a:t>The user agent requested a resource that cannot legally be provided, such as a web page censored by a government.</a:t>
            </a:r>
          </a:p>
          <a:p>
            <a:r>
              <a:rPr lang="en-US" dirty="0"/>
              <a:t>Server error responses</a:t>
            </a:r>
          </a:p>
          <a:p>
            <a:r>
              <a:rPr lang="en-US" dirty="0"/>
              <a:t>500 Internal Server Error</a:t>
            </a:r>
          </a:p>
          <a:p>
            <a:r>
              <a:rPr lang="en-US" dirty="0"/>
              <a:t>The server has encountered a situation it does not know how to handle.</a:t>
            </a:r>
            <a:endParaRPr lang="en-IN" dirty="0"/>
          </a:p>
        </p:txBody>
      </p:sp>
    </p:spTree>
    <p:extLst>
      <p:ext uri="{BB962C8B-B14F-4D97-AF65-F5344CB8AC3E}">
        <p14:creationId xmlns:p14="http://schemas.microsoft.com/office/powerpoint/2010/main" val="2406845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64FD-3C59-DF99-1B90-EDB3FE1A7D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7FF7EF6-EF48-6EF8-9217-AA2DEBDF5011}"/>
              </a:ext>
            </a:extLst>
          </p:cNvPr>
          <p:cNvSpPr>
            <a:spLocks noGrp="1"/>
          </p:cNvSpPr>
          <p:nvPr>
            <p:ph idx="1"/>
          </p:nvPr>
        </p:nvSpPr>
        <p:spPr/>
        <p:txBody>
          <a:bodyPr>
            <a:normAutofit fontScale="55000" lnSpcReduction="20000"/>
          </a:bodyPr>
          <a:lstStyle/>
          <a:p>
            <a:pPr algn="just"/>
            <a:r>
              <a:rPr lang="en-US" dirty="0"/>
              <a:t>501 Not Implemented</a:t>
            </a:r>
          </a:p>
          <a:p>
            <a:pPr algn="just"/>
            <a:r>
              <a:rPr lang="en-US" dirty="0"/>
              <a:t>The request method is not supported by the server and cannot be handled. The only methods that servers are required to support (and therefore that must not return this code) are GET and HEAD.</a:t>
            </a:r>
          </a:p>
          <a:p>
            <a:pPr algn="just"/>
            <a:r>
              <a:rPr lang="en-US" dirty="0"/>
              <a:t>502 Bad Gateway</a:t>
            </a:r>
          </a:p>
          <a:p>
            <a:pPr algn="just"/>
            <a:r>
              <a:rPr lang="en-US" dirty="0"/>
              <a:t>This error response means that the server, while working as a gateway to get a response needed to handle the request, got an invalid response.</a:t>
            </a:r>
          </a:p>
          <a:p>
            <a:pPr algn="just"/>
            <a:r>
              <a:rPr lang="en-US" dirty="0"/>
              <a:t>503 Service Unavailable</a:t>
            </a:r>
          </a:p>
          <a:p>
            <a:pPr algn="just"/>
            <a:r>
              <a:rPr lang="en-US" dirty="0"/>
              <a:t>The server is not ready to handle the request. Common causes are a server that is down for maintenance or that is overloaded. Note that together with this response, a user-friendly page explaining the problem should be sent. This response should be used for temporary conditions and the Retry-After HTTP header should, if possible, contain the estimated time before the recovery of the service. The webmaster must also take care about the caching-related headers that are sent along with this response, as these temporary condition responses should usually not be cached.</a:t>
            </a:r>
          </a:p>
          <a:p>
            <a:pPr algn="just"/>
            <a:r>
              <a:rPr lang="en-US" dirty="0"/>
              <a:t>504 Gateway Timeout</a:t>
            </a:r>
          </a:p>
          <a:p>
            <a:pPr algn="just"/>
            <a:r>
              <a:rPr lang="en-US" dirty="0"/>
              <a:t>This error response is given when the server is acting as a gateway and cannot get a response in time.</a:t>
            </a:r>
          </a:p>
          <a:p>
            <a:pPr algn="just"/>
            <a:r>
              <a:rPr lang="en-US" dirty="0"/>
              <a:t>505 HTTP Version Not Supported</a:t>
            </a:r>
          </a:p>
          <a:p>
            <a:pPr algn="just"/>
            <a:r>
              <a:rPr lang="en-US" dirty="0"/>
              <a:t>The HTTP version used in the request is not supported by the server.</a:t>
            </a:r>
            <a:endParaRPr lang="en-IN" dirty="0"/>
          </a:p>
        </p:txBody>
      </p:sp>
    </p:spTree>
    <p:extLst>
      <p:ext uri="{BB962C8B-B14F-4D97-AF65-F5344CB8AC3E}">
        <p14:creationId xmlns:p14="http://schemas.microsoft.com/office/powerpoint/2010/main" val="887520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BEDF-390E-D086-E7CF-7F13C3E3A2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277B5B-F97A-D212-6B0B-B361DF301CBC}"/>
              </a:ext>
            </a:extLst>
          </p:cNvPr>
          <p:cNvSpPr>
            <a:spLocks noGrp="1"/>
          </p:cNvSpPr>
          <p:nvPr>
            <p:ph idx="1"/>
          </p:nvPr>
        </p:nvSpPr>
        <p:spPr/>
        <p:txBody>
          <a:bodyPr>
            <a:normAutofit fontScale="55000" lnSpcReduction="20000"/>
          </a:bodyPr>
          <a:lstStyle/>
          <a:p>
            <a:r>
              <a:rPr lang="en-US" dirty="0"/>
              <a:t>The server has an internal configuration error: the chosen variant resource is configured to engage in transparent content negotiation itself, and is therefore not a proper end point in the negotiation process.</a:t>
            </a:r>
          </a:p>
          <a:p>
            <a:endParaRPr lang="en-US" dirty="0"/>
          </a:p>
          <a:p>
            <a:r>
              <a:rPr lang="en-US" dirty="0"/>
              <a:t>507 Insufficient Storage (WebDAV)</a:t>
            </a:r>
          </a:p>
          <a:p>
            <a:r>
              <a:rPr lang="en-US" dirty="0"/>
              <a:t>The method could not be performed on the resource because the server is unable to store the representation needed to successfully complete the request.</a:t>
            </a:r>
          </a:p>
          <a:p>
            <a:endParaRPr lang="en-US" dirty="0"/>
          </a:p>
          <a:p>
            <a:r>
              <a:rPr lang="en-US" dirty="0"/>
              <a:t>508 Loop Detected (WebDAV)</a:t>
            </a:r>
          </a:p>
          <a:p>
            <a:r>
              <a:rPr lang="en-US" dirty="0"/>
              <a:t>The server detected an infinite loop while processing the request.</a:t>
            </a:r>
          </a:p>
          <a:p>
            <a:endParaRPr lang="en-US" dirty="0"/>
          </a:p>
          <a:p>
            <a:r>
              <a:rPr lang="en-US" dirty="0"/>
              <a:t>510 Not Extended</a:t>
            </a:r>
          </a:p>
          <a:p>
            <a:r>
              <a:rPr lang="en-US" dirty="0"/>
              <a:t>Further extensions to the request are required for the server to fulfill it.</a:t>
            </a:r>
          </a:p>
          <a:p>
            <a:endParaRPr lang="en-US" dirty="0"/>
          </a:p>
          <a:p>
            <a:r>
              <a:rPr lang="en-US" dirty="0"/>
              <a:t>511 Network Authentication Required</a:t>
            </a:r>
          </a:p>
          <a:p>
            <a:r>
              <a:rPr lang="en-US" dirty="0"/>
              <a:t>Indicates that the client needs to authenticate to gain network access.</a:t>
            </a:r>
            <a:endParaRPr lang="en-IN" dirty="0"/>
          </a:p>
        </p:txBody>
      </p:sp>
    </p:spTree>
    <p:extLst>
      <p:ext uri="{BB962C8B-B14F-4D97-AF65-F5344CB8AC3E}">
        <p14:creationId xmlns:p14="http://schemas.microsoft.com/office/powerpoint/2010/main" val="33972846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C61F-F8F1-D31C-C8AC-87E347917EC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822708-3CE5-5083-088E-6B16559525E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18052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CBEB-14EB-2E35-7C09-FA186BA0779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69CF787-A3DD-83C8-E011-BC8541BAD2BF}"/>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692398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5E61-2FDE-677E-7D34-36D3C03FD23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2A315A9-E507-4609-C1C3-0E329A15487F}"/>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401590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TotalTime>
  <Words>4746</Words>
  <Application>Microsoft Office PowerPoint</Application>
  <PresentationFormat>Widescreen</PresentationFormat>
  <Paragraphs>452</Paragraphs>
  <Slides>73</Slides>
  <Notes>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Arial</vt:lpstr>
      <vt:lpstr>Calibri</vt:lpstr>
      <vt:lpstr>Calibri Light</vt:lpstr>
      <vt:lpstr>erdana</vt:lpstr>
      <vt:lpstr>Georgia</vt:lpstr>
      <vt:lpstr>inherit</vt:lpstr>
      <vt:lpstr>inter-bold</vt:lpstr>
      <vt:lpstr>inter-regular</vt:lpstr>
      <vt:lpstr>Roboto</vt:lpstr>
      <vt:lpstr>times new roman</vt:lpstr>
      <vt:lpstr>Wingdings</vt:lpstr>
      <vt:lpstr>Office Theme</vt:lpstr>
      <vt:lpstr>Database connectivity in Django</vt:lpstr>
      <vt:lpstr>Dbbrowser installation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DATABASES Dictionary Indexes </vt:lpstr>
      <vt:lpstr>Database Connectivity  MVT Model</vt:lpstr>
      <vt:lpstr>DATABASES</vt:lpstr>
      <vt:lpstr>ENGINE </vt:lpstr>
      <vt:lpstr>Django Database Migrations </vt:lpstr>
      <vt:lpstr>PowerPoint Presentation</vt:lpstr>
      <vt:lpstr>Django ENGINE values for various databases</vt:lpstr>
      <vt:lpstr>NAME </vt:lpstr>
      <vt:lpstr>SQLite </vt:lpstr>
      <vt:lpstr>Step by step process for DB Connectivity</vt:lpstr>
      <vt:lpstr>models.py</vt:lpstr>
      <vt:lpstr>PowerPoint Presentation</vt:lpstr>
      <vt:lpstr>Create python a file in the formapp name as form.py</vt:lpstr>
      <vt:lpstr>PowerPoint Presentation</vt:lpstr>
      <vt:lpstr>Create a directory name it as template and in the template create an index.html file</vt:lpstr>
      <vt:lpstr>PowerPoint Presentation</vt:lpstr>
      <vt:lpstr>Views.py</vt:lpstr>
      <vt:lpstr>Urls.py of project</vt:lpstr>
      <vt:lpstr>Copy the urls.py of project and paste in formapp</vt:lpstr>
      <vt:lpstr>admin.py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dbbrowser</vt:lpstr>
      <vt:lpstr>Give the path where pycharm project is stored</vt:lpstr>
      <vt:lpstr>Open db.sqlite3 file</vt:lpstr>
      <vt:lpstr>Our table is there in that click on the table name to view the fields we created in table</vt:lpstr>
      <vt:lpstr>PowerPoint Presentation</vt:lpstr>
      <vt:lpstr>Create a superuser from the terminal</vt:lpstr>
      <vt:lpstr>PowerPoint Presentation</vt:lpstr>
      <vt:lpstr>PowerPoint Presentation</vt:lpstr>
      <vt:lpstr>Click on the table employee from admin</vt:lpstr>
      <vt:lpstr>Records we inserted are shown as employee object</vt:lpstr>
      <vt:lpstr>Django Request and Response </vt:lpstr>
      <vt:lpstr>PowerPoint Presentation</vt:lpstr>
      <vt:lpstr>Django HttpRequest Attributes  </vt:lpstr>
      <vt:lpstr>PowerPoint Presentation</vt:lpstr>
      <vt:lpstr>Django HttpRequest Methods </vt:lpstr>
      <vt:lpstr>Django HttpRequest Example </vt:lpstr>
      <vt:lpstr>urls.py</vt:lpstr>
      <vt:lpstr>Output</vt:lpstr>
      <vt:lpstr>Django HttpResponse </vt:lpstr>
      <vt:lpstr>Django HttpResponse Attributes </vt:lpstr>
      <vt:lpstr>Django HttpResponse Methods </vt:lpstr>
      <vt:lpstr>PowerPoint Presentation</vt:lpstr>
      <vt:lpstr>Information responses </vt:lpstr>
      <vt:lpstr>PowerPoint Presentation</vt:lpstr>
      <vt:lpstr>PowerPoint Presentation</vt:lpstr>
      <vt:lpstr>PowerPoint Presentation</vt:lpstr>
      <vt:lpstr>Redirection messages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connectivity in Django</dc:title>
  <dc:creator>raja muthuraj</dc:creator>
  <cp:lastModifiedBy>raja muthuraj</cp:lastModifiedBy>
  <cp:revision>12</cp:revision>
  <dcterms:created xsi:type="dcterms:W3CDTF">2023-03-12T09:10:50Z</dcterms:created>
  <dcterms:modified xsi:type="dcterms:W3CDTF">2024-03-12T14:38:57Z</dcterms:modified>
</cp:coreProperties>
</file>